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6.xml" ContentType="application/vnd.openxmlformats-officedocument.presentationml.slideLayout+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2.xml.rels" ContentType="application/vnd.openxmlformats-package.relationships+xml"/>
  <Override PartName="/ppt/slideLayouts/_rels/slideLayout17.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5.xml.rels" ContentType="application/vnd.openxmlformats-package.relationships+xml"/>
  <Override PartName="/ppt/slideLayouts/_rels/slideLayout23.xml.rels" ContentType="application/vnd.openxmlformats-package.relationships+xml"/>
  <Override PartName="/ppt/slideLayouts/_rels/slideLayout16.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35.xml.rels" ContentType="application/vnd.openxmlformats-package.relationships+xml"/>
  <Override PartName="/ppt/slideLayouts/_rels/slideLayout28.xml.rels" ContentType="application/vnd.openxmlformats-package.relationships+xml"/>
  <Override PartName="/ppt/slideLayouts/_rels/slideLayout36.xml.rels" ContentType="application/vnd.openxmlformats-package.relationships+xml"/>
  <Override PartName="/ppt/slideLayouts/_rels/slideLayout34.xml.rels" ContentType="application/vnd.openxmlformats-package.relationships+xml"/>
  <Override PartName="/ppt/slideLayouts/slideLayout14.xml" ContentType="application/vnd.openxmlformats-officedocument.presentationml.slideLayout+xml"/>
  <Override PartName="/ppt/slideLayouts/slideLayout5.xml" ContentType="application/vnd.openxmlformats-officedocument.presentationml.slideLayout+xml"/>
  <Override PartName="/ppt/slideLayouts/slideLayout13.xml" ContentType="application/vnd.openxmlformats-officedocument.presentationml.slideLayout+xml"/>
  <Override PartName="/ppt/slideLayouts/slideLayout4.xml" ContentType="application/vnd.openxmlformats-officedocument.presentationml.slideLayout+xml"/>
  <Override PartName="/ppt/slideLayouts/slideLayout12.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29.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28.xml" ContentType="application/vnd.openxmlformats-officedocument.presentationml.slideLayout+xml"/>
  <Override PartName="/ppt/slideLayouts/slideLayout34.xml" ContentType="application/vnd.openxmlformats-officedocument.presentationml.slideLayout+xml"/>
  <Override PartName="/ppt/slideLayouts/slideLayout27.xml" ContentType="application/vnd.openxmlformats-officedocument.presentationml.slideLayout+xml"/>
  <Override PartName="/ppt/slideLayouts/slideLayout33.xml" ContentType="application/vnd.openxmlformats-officedocument.presentationml.slideLayout+xml"/>
  <Override PartName="/ppt/slideLayouts/slideLayout26.xml" ContentType="application/vnd.openxmlformats-officedocument.presentationml.slideLayout+xml"/>
  <Override PartName="/ppt/slideLayouts/slideLayout32.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8.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_rels/presentation.xml.rels" ContentType="application/vnd.openxmlformats-package.relationships+xml"/>
  <Override PartName="/ppt/media/image46.wmf" ContentType="image/x-wmf"/>
  <Override PartName="/ppt/media/image43.wmf" ContentType="image/x-wmf"/>
  <Override PartName="/ppt/media/image4.png" ContentType="image/png"/>
  <Override PartName="/ppt/media/image42.wmf" ContentType="image/x-wmf"/>
  <Override PartName="/ppt/media/image3.png" ContentType="image/png"/>
  <Override PartName="/ppt/media/image37.png" ContentType="image/png"/>
  <Override PartName="/ppt/media/image35.png" ContentType="image/png"/>
  <Override PartName="/ppt/media/image34.png" ContentType="image/png"/>
  <Override PartName="/ppt/media/image33.png" ContentType="image/png"/>
  <Override PartName="/ppt/media/image22.wmf" ContentType="image/x-wmf"/>
  <Override PartName="/ppt/media/image23.tif" ContentType="image/tiff"/>
  <Override PartName="/ppt/media/image6.wmf" ContentType="image/x-wmf"/>
  <Override PartName="/ppt/media/image56.wmf" ContentType="image/x-wmf"/>
  <Override PartName="/ppt/media/image40.wmf" ContentType="image/x-wmf"/>
  <Override PartName="/ppt/media/image1.png" ContentType="image/png"/>
  <Override PartName="/ppt/media/image5.wmf" ContentType="image/x-wmf"/>
  <Override PartName="/ppt/media/image55.wmf" ContentType="image/x-wmf"/>
  <Override PartName="/ppt/media/image36.png" ContentType="image/png"/>
  <Override PartName="/ppt/media/image12.wmf" ContentType="image/x-wmf"/>
  <Override PartName="/ppt/media/image13.png" ContentType="image/png"/>
  <Override PartName="/ppt/media/image32.wmf" ContentType="image/x-wmf"/>
  <Override PartName="/ppt/media/image16.wmf" ContentType="image/x-wmf"/>
  <Override PartName="/ppt/media/image50.wmf" ContentType="image/x-wmf"/>
  <Override PartName="/ppt/media/image51.wmf" ContentType="image/x-wmf"/>
  <Override PartName="/ppt/media/image18.wmf" ContentType="image/x-wmf"/>
  <Override PartName="/ppt/media/image52.wmf" ContentType="image/x-wmf"/>
  <Override PartName="/ppt/media/image39.png" ContentType="image/png"/>
  <Override PartName="/ppt/media/image20.png" ContentType="image/png"/>
  <Override PartName="/ppt/media/image54.wmf" ContentType="image/x-wmf"/>
  <Override PartName="/ppt/media/image48.wmf" ContentType="image/x-wmf"/>
  <Override PartName="/ppt/media/image53.wmf" ContentType="image/x-wmf"/>
  <Override PartName="/ppt/media/image17.png" ContentType="image/png"/>
  <Override PartName="/ppt/media/image49.wmf" ContentType="image/x-wmf"/>
  <Override PartName="/ppt/media/image19.png" ContentType="image/png"/>
  <Override PartName="/ppt/media/image2.jpeg" ContentType="image/jpeg"/>
  <Override PartName="/ppt/media/image11.wmf" ContentType="image/x-wmf"/>
  <Override PartName="/ppt/media/image24.tif" ContentType="image/tiff"/>
  <Override PartName="/ppt/media/image57.wmf" ContentType="image/x-wmf"/>
  <Override PartName="/ppt/media/image7.jpeg" ContentType="image/jpeg"/>
  <Override PartName="/ppt/media/image21.png" ContentType="image/png"/>
  <Override PartName="/ppt/media/image10.wmf" ContentType="image/x-wmf"/>
  <Override PartName="/ppt/media/image9.wmf" ContentType="image/x-wmf"/>
  <Override PartName="/ppt/media/image8.wmf" ContentType="image/x-wmf"/>
  <Override PartName="/ppt/media/image14.wmf" ContentType="image/x-wmf"/>
  <Override PartName="/ppt/media/image25.png" ContentType="image/png"/>
  <Override PartName="/ppt/media/image44.wmf" ContentType="image/x-wmf"/>
  <Override PartName="/ppt/media/image15.wmf" ContentType="image/x-wmf"/>
  <Override PartName="/ppt/media/image26.png" ContentType="image/png"/>
  <Override PartName="/ppt/media/image45.wmf" ContentType="image/x-wmf"/>
  <Override PartName="/ppt/media/image38.png" ContentType="image/png"/>
  <Override PartName="/ppt/media/image27.wmf" ContentType="image/x-wmf"/>
  <Override PartName="/ppt/media/image28.png" ContentType="image/png"/>
  <Override PartName="/ppt/media/image47.wmf" ContentType="image/x-wmf"/>
  <Override PartName="/ppt/media/image29.wmf" ContentType="image/x-wmf"/>
  <Override PartName="/ppt/media/image41.png" ContentType="image/png"/>
  <Override PartName="/ppt/media/image30.wmf" ContentType="image/x-wmf"/>
  <Override PartName="/ppt/media/image31.wmf" ContentType="image/x-wmf"/>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2.xml" ContentType="application/vnd.openxmlformats-officedocument.presentationml.slide+xml"/>
  <Override PartName="/ppt/slides/slide29.xml" ContentType="application/vnd.openxmlformats-officedocument.presentationml.slide+xml"/>
  <Override PartName="/ppt/slides/slide7.xml" ContentType="application/vnd.openxmlformats-officedocument.presentationml.slide+xml"/>
  <Override PartName="/ppt/slides/slide55.xml" ContentType="application/vnd.openxmlformats-officedocument.presentationml.slide+xml"/>
  <Override PartName="/ppt/slides/slide21.xml" ContentType="application/vnd.openxmlformats-officedocument.presentationml.slide+xml"/>
  <Override PartName="/ppt/slides/slide28.xml" ContentType="application/vnd.openxmlformats-officedocument.presentationml.slide+xml"/>
  <Override PartName="/ppt/slides/slide6.xml" ContentType="application/vnd.openxmlformats-officedocument.presentationml.slide+xml"/>
  <Override PartName="/ppt/slides/slide54.xml" ContentType="application/vnd.openxmlformats-officedocument.presentationml.slide+xml"/>
  <Override PartName="/ppt/slides/slide20.xml" ContentType="application/vnd.openxmlformats-officedocument.presentationml.slide+xml"/>
  <Override PartName="/ppt/slides/slide9.xml" ContentType="application/vnd.openxmlformats-officedocument.presentationml.slide+xml"/>
  <Override PartName="/ppt/slides/slide57.xml" ContentType="application/vnd.openxmlformats-officedocument.presentationml.slide+xml"/>
  <Override PartName="/ppt/slides/slide60.xml" ContentType="application/vnd.openxmlformats-officedocument.presentationml.slide+xml"/>
  <Override PartName="/ppt/slides/slide2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48.xml" ContentType="application/vnd.openxmlformats-officedocument.presentationml.slide+xml"/>
  <Override PartName="/ppt/slides/slide63.xml" ContentType="application/vnd.openxmlformats-officedocument.presentationml.slide+xml"/>
  <Override PartName="/ppt/slides/slide49.xml" ContentType="application/vnd.openxmlformats-officedocument.presentationml.slide+xml"/>
  <Override PartName="/ppt/slides/slide64.xml" ContentType="application/vnd.openxmlformats-officedocument.presentationml.slide+xml"/>
  <Override PartName="/ppt/slides/slide11.xml" ContentType="application/vnd.openxmlformats-officedocument.presentationml.slide+xml"/>
  <Override PartName="/ppt/slides/slide72.xml" ContentType="application/vnd.openxmlformats-officedocument.presentationml.slide+xml"/>
  <Override PartName="/ppt/slides/slide17.xml" ContentType="application/vnd.openxmlformats-officedocument.presentationml.slide+xml"/>
  <Override PartName="/ppt/slides/slide66.xml" ContentType="application/vnd.openxmlformats-officedocument.presentationml.slide+xml"/>
  <Override PartName="/ppt/slides/slide13.xml" ContentType="application/vnd.openxmlformats-officedocument.presentationml.slide+xml"/>
  <Override PartName="/ppt/slides/slide58.xml" ContentType="application/vnd.openxmlformats-officedocument.presentationml.slide+xml"/>
  <Override PartName="/ppt/slides/slide73.xml" ContentType="application/vnd.openxmlformats-officedocument.presentationml.slide+xml"/>
  <Override PartName="/ppt/slides/slide18.xml" ContentType="application/vnd.openxmlformats-officedocument.presentationml.slide+xml"/>
  <Override PartName="/ppt/slides/slide67.xml" ContentType="application/vnd.openxmlformats-officedocument.presentationml.slide+xml"/>
  <Override PartName="/ppt/slides/slide14.xml" ContentType="application/vnd.openxmlformats-officedocument.presentationml.slide+xml"/>
  <Override PartName="/ppt/slides/slide59.xml" ContentType="application/vnd.openxmlformats-officedocument.presentationml.slide+xml"/>
  <Override PartName="/ppt/slides/slide74.xml" ContentType="application/vnd.openxmlformats-officedocument.presentationml.slide+xml"/>
  <Override PartName="/ppt/slides/slide68.xml" ContentType="application/vnd.openxmlformats-officedocument.presentationml.slide+xml"/>
  <Override PartName="/ppt/slides/slide15.xml" ContentType="application/vnd.openxmlformats-officedocument.presentationml.slide+xml"/>
  <Override PartName="/ppt/slides/slide76.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75.xml" ContentType="application/vnd.openxmlformats-officedocument.presentationml.slide+xml"/>
  <Override PartName="/ppt/slides/slide71.xml" ContentType="application/vnd.openxmlformats-officedocument.presentationml.slide+xml"/>
  <Override PartName="/ppt/slides/slide16.xml" ContentType="application/vnd.openxmlformats-officedocument.presentationml.slide+xml"/>
  <Override PartName="/ppt/slides/slide10.xml" ContentType="application/vnd.openxmlformats-officedocument.presentationml.slide+xml"/>
  <Override PartName="/ppt/slides/slide69.xml" ContentType="application/vnd.openxmlformats-officedocument.presentationml.slide+xml"/>
  <Override PartName="/ppt/slides/slide65.xml" ContentType="application/vnd.openxmlformats-officedocument.presentationml.slide+xml"/>
  <Override PartName="/ppt/slides/slide12.xml" ContentType="application/vnd.openxmlformats-officedocument.presentationml.slide+xml"/>
  <Override PartName="/ppt/slides/slide70.xml" ContentType="application/vnd.openxmlformats-officedocument.presentationml.slide+xml"/>
  <Override PartName="/ppt/slides/_rels/slide56.xml.rels" ContentType="application/vnd.openxmlformats-package.relationships+xml"/>
  <Override PartName="/ppt/slides/_rels/slide10.xml.rels" ContentType="application/vnd.openxmlformats-package.relationships+xml"/>
  <Override PartName="/ppt/slides/_rels/slide29.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73.xml.rels" ContentType="application/vnd.openxmlformats-package.relationships+xml"/>
  <Override PartName="/ppt/slides/_rels/slide26.xml.rels" ContentType="application/vnd.openxmlformats-package.relationships+xml"/>
  <Override PartName="/ppt/slides/_rels/slide58.xml.rels" ContentType="application/vnd.openxmlformats-package.relationships+xml"/>
  <Override PartName="/ppt/slides/_rels/slide74.xml.rels" ContentType="application/vnd.openxmlformats-package.relationships+xml"/>
  <Override PartName="/ppt/slides/_rels/slide6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19.xml.rels" ContentType="application/vnd.openxmlformats-package.relationships+xml"/>
  <Override PartName="/ppt/slides/_rels/slide67.xml.rels" ContentType="application/vnd.openxmlformats-package.relationships+xml"/>
  <Override PartName="/ppt/slides/_rels/slide75.xml.rels" ContentType="application/vnd.openxmlformats-package.relationships+xml"/>
  <Override PartName="/ppt/slides/_rels/slide4.xml.rels" ContentType="application/vnd.openxmlformats-package.relationships+xml"/>
  <Override PartName="/ppt/slides/_rels/slide68.xml.rels" ContentType="application/vnd.openxmlformats-package.relationships+xml"/>
  <Override PartName="/ppt/slides/_rels/slide12.xml.rels" ContentType="application/vnd.openxmlformats-package.relationships+xml"/>
  <Override PartName="/ppt/slides/_rels/slide70.xml.rels" ContentType="application/vnd.openxmlformats-package.relationships+xml"/>
  <Override PartName="/ppt/slides/_rels/slide60.xml.rels" ContentType="application/vnd.openxmlformats-package.relationships+xml"/>
  <Override PartName="/ppt/slides/_rels/slide59.xml.rels" ContentType="application/vnd.openxmlformats-package.relationships+xml"/>
  <Override PartName="/ppt/slides/_rels/slide76.xml.rels" ContentType="application/vnd.openxmlformats-package.relationships+xml"/>
  <Override PartName="/ppt/slides/_rels/slide27.xml.rels" ContentType="application/vnd.openxmlformats-package.relationships+xml"/>
  <Override PartName="/ppt/slides/_rels/slide13.xml.rels" ContentType="application/vnd.openxmlformats-package.relationships+xml"/>
  <Override PartName="/ppt/slides/_rels/slide61.xml.rels" ContentType="application/vnd.openxmlformats-package.relationships+xml"/>
  <Override PartName="/ppt/slides/_rels/slide7.xml.rels" ContentType="application/vnd.openxmlformats-package.relationships+xml"/>
  <Override PartName="/ppt/slides/_rels/slide63.xml.rels" ContentType="application/vnd.openxmlformats-package.relationships+xml"/>
  <Override PartName="/ppt/slides/_rels/slide35.xml.rels" ContentType="application/vnd.openxmlformats-package.relationships+xml"/>
  <Override PartName="/ppt/slides/_rels/slide43.xml.rels" ContentType="application/vnd.openxmlformats-package.relationships+xml"/>
  <Override PartName="/ppt/slides/_rels/slide28.xml.rels" ContentType="application/vnd.openxmlformats-package.relationships+xml"/>
  <Override PartName="/ppt/slides/_rels/slide62.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36.xml.rels" ContentType="application/vnd.openxmlformats-package.relationships+xml"/>
  <Override PartName="/ppt/slides/_rels/slide44.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55.xml.rels" ContentType="application/vnd.openxmlformats-package.relationships+xml"/>
  <Override PartName="/ppt/slides/_rels/slide4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57.xml.rels" ContentType="application/vnd.openxmlformats-package.relationships+xml"/>
  <Override PartName="/ppt/slides/_rels/slide39.xml.rels" ContentType="application/vnd.openxmlformats-package.relationships+xml"/>
  <Override PartName="/ppt/slides/_rels/slide31.xml.rels" ContentType="application/vnd.openxmlformats-package.relationships+xml"/>
  <Override PartName="/ppt/slides/_rels/slide20.xml.rels" ContentType="application/vnd.openxmlformats-package.relationships+xml"/>
  <Override PartName="/ppt/slides/_rels/slide38.xml.rels" ContentType="application/vnd.openxmlformats-package.relationships+xml"/>
  <Override PartName="/ppt/slides/_rels/slide22.xml.rels" ContentType="application/vnd.openxmlformats-package.relationships+xml"/>
  <Override PartName="/ppt/slides/_rels/slide30.xml.rels" ContentType="application/vnd.openxmlformats-package.relationships+xml"/>
  <Override PartName="/ppt/slides/_rels/slide37.xml.rels" ContentType="application/vnd.openxmlformats-package.relationships+xml"/>
  <Override PartName="/ppt/slides/_rels/slide54.xml.rels" ContentType="application/vnd.openxmlformats-package.relationships+xml"/>
  <Override PartName="/ppt/slides/_rels/slide9.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65.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18.xml.rels" ContentType="application/vnd.openxmlformats-package.relationships+xml"/>
  <Override PartName="/ppt/slides/_rels/slide66.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8.xml.rels" ContentType="application/vnd.openxmlformats-package.relationships+xml"/>
  <Override PartName="/ppt/slides/_rels/slide72.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71.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11.xml.rels" ContentType="application/vnd.openxmlformats-package.relationships+xml"/>
  <Override PartName="/ppt/slides/slide5.xml" ContentType="application/vnd.openxmlformats-officedocument.presentationml.slide+xml"/>
  <Override PartName="/ppt/slides/slide53.xml" ContentType="application/vnd.openxmlformats-officedocument.presentationml.slide+xml"/>
  <Override PartName="/ppt/slides/slide19.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56.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notesSlides/_rels/notesSlide25.xml.rels" ContentType="application/vnd.openxmlformats-package.relationships+xml"/>
  <Override PartName="/ppt/notesSlides/_rels/notesSlide32.xml.rels" ContentType="application/vnd.openxmlformats-package.relationships+xml"/>
  <Override PartName="/ppt/notesSlides/_rels/notesSlide9.xml.rels" ContentType="application/vnd.openxmlformats-package.relationships+xml"/>
  <Override PartName="/ppt/notesSlides/_rels/notesSlide31.xml.rels" ContentType="application/vnd.openxmlformats-package.relationships+xml"/>
  <Override PartName="/ppt/notesSlides/_rels/notesSlide24.xml.rels" ContentType="application/vnd.openxmlformats-package.relationships+xml"/>
  <Override PartName="/ppt/notesSlides/_rels/notesSlide7.xml.rels" ContentType="application/vnd.openxmlformats-package.relationships+xml"/>
  <Override PartName="/ppt/notesSlides/_rels/notesSlide16.xml.rels" ContentType="application/vnd.openxmlformats-package.relationships+xml"/>
  <Override PartName="/ppt/notesSlides/_rels/notesSlide23.xml.rels" ContentType="application/vnd.openxmlformats-package.relationships+xml"/>
  <Override PartName="/ppt/notesSlides/_rels/notesSlide10.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17.xml.rels" ContentType="application/vnd.openxmlformats-package.relationships+xml"/>
  <Override PartName="/ppt/notesSlides/_rels/notesSlide44.xml.rels" ContentType="application/vnd.openxmlformats-package.relationships+xml"/>
  <Override PartName="/ppt/notesSlides/_rels/notesSlide49.xml.rels" ContentType="application/vnd.openxmlformats-package.relationships+xml"/>
  <Override PartName="/ppt/notesSlides/_rels/notesSlide6.xml.rels" ContentType="application/vnd.openxmlformats-package.relationships+xml"/>
  <Override PartName="/ppt/notesSlides/_rels/notesSlide15.xml.rels" ContentType="application/vnd.openxmlformats-package.relationships+xml"/>
  <Override PartName="/ppt/notesSlides/_rels/notesSlide73.xml.rels" ContentType="application/vnd.openxmlformats-package.relationships+xml"/>
  <Override PartName="/ppt/notesSlides/_rels/notesSlide67.xml.rels" ContentType="application/vnd.openxmlformats-package.relationships+xml"/>
  <Override PartName="/ppt/notesSlides/_rels/notesSlide19.xml.rels" ContentType="application/vnd.openxmlformats-package.relationships+xml"/>
  <Override PartName="/ppt/notesSlides/_rels/notesSlide66.xml.rels" ContentType="application/vnd.openxmlformats-package.relationships+xml"/>
  <Override PartName="/ppt/notesSlides/_rels/notesSlide54.xml.rels" ContentType="application/vnd.openxmlformats-package.relationships+xml"/>
  <Override PartName="/ppt/notesSlides/_rels/notesSlide62.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41.xml.rels" ContentType="application/vnd.openxmlformats-package.relationships+xml"/>
  <Override PartName="/ppt/notesSlides/_rels/notesSlide68.xml.rels" ContentType="application/vnd.openxmlformats-package.relationships+xml"/>
  <Override PartName="/ppt/notesSlides/_rels/notesSlide18.xml.rels" ContentType="application/vnd.openxmlformats-package.relationships+xml"/>
  <Override PartName="/ppt/notesSlides/_rels/notesSlide76.xml.rels" ContentType="application/vnd.openxmlformats-package.relationships+xml"/>
  <Override PartName="/ppt/notesSlides/_rels/notesSlide53.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35.xml.rels" ContentType="application/vnd.openxmlformats-package.relationships+xml"/>
  <Override PartName="/ppt/notesSlides/_rels/notesSlide42.xml.rels" ContentType="application/vnd.openxmlformats-package.relationships+xml"/>
  <Override PartName="/ppt/notesSlides/_rels/notesSlide34.xml.rels" ContentType="application/vnd.openxmlformats-package.relationships+xml"/>
  <Override PartName="/ppt/notesSlides/_rels/notesSlide45.xml.rels" ContentType="application/vnd.openxmlformats-package.relationships+xml"/>
  <Override PartName="/ppt/notesSlides/_rels/notesSlide37.xml.rels" ContentType="application/vnd.openxmlformats-package.relationships+xml"/>
  <Override PartName="/ppt/notesSlides/_rels/notesSlide29.xml.rels" ContentType="application/vnd.openxmlformats-package.relationships+xml"/>
  <Override PartName="/ppt/notesSlides/_rels/notesSlide21.xml.rels" ContentType="application/vnd.openxmlformats-package.relationships+xml"/>
  <Override PartName="/ppt/notesSlides/_rels/notesSlide36.xml.rels" ContentType="application/vnd.openxmlformats-package.relationships+xml"/>
  <Override PartName="/ppt/notesSlides/_rels/notesSlide28.xml.rels" ContentType="application/vnd.openxmlformats-package.relationships+xml"/>
  <Override PartName="/ppt/notesSlides/_rels/notesSlide69.xml.rels" ContentType="application/vnd.openxmlformats-package.relationships+xml"/>
  <Override PartName="/ppt/notesSlides/_rels/notesSlide63.xml.rels" ContentType="application/vnd.openxmlformats-package.relationships+xml"/>
  <Override PartName="/ppt/notesSlides/_rels/notesSlide20.xml.rels" ContentType="application/vnd.openxmlformats-package.relationships+xml"/>
  <Override PartName="/ppt/notesSlides/_rels/notesSlide39.xml.rels" ContentType="application/vnd.openxmlformats-package.relationships+xml"/>
  <Override PartName="/ppt/notesSlides/_rels/notesSlide52.xml.rels" ContentType="application/vnd.openxmlformats-package.relationships+xml"/>
  <Override PartName="/ppt/notesSlides/_rels/notesSlide59.xml.rels" ContentType="application/vnd.openxmlformats-package.relationships+xml"/>
  <Override PartName="/ppt/notesSlides/_rels/notesSlide40.xml.rels" ContentType="application/vnd.openxmlformats-package.relationships+xml"/>
  <Override PartName="/ppt/notesSlides/_rels/notesSlide51.xml.rels" ContentType="application/vnd.openxmlformats-package.relationships+xml"/>
  <Override PartName="/ppt/notesSlides/_rels/notesSlide4.xml.rels" ContentType="application/vnd.openxmlformats-package.relationships+xml"/>
  <Override PartName="/ppt/notesSlides/_rels/notesSlide71.xml.rels" ContentType="application/vnd.openxmlformats-package.relationships+xml"/>
  <Override PartName="/ppt/notesSlides/_rels/notesSlide58.xml.rels" ContentType="application/vnd.openxmlformats-package.relationships+xml"/>
  <Override PartName="/ppt/notesSlides/_rels/notesSlide50.xml.rels" ContentType="application/vnd.openxmlformats-package.relationships+xml"/>
  <Override PartName="/ppt/notesSlides/_rels/notesSlide3.xml.rels" ContentType="application/vnd.openxmlformats-package.relationships+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55.xml.rels" ContentType="application/vnd.openxmlformats-package.relationships+xml"/>
  <Override PartName="/ppt/notesSlides/_rels/notesSlide5.xml.rels" ContentType="application/vnd.openxmlformats-package.relationships+xml"/>
  <Override PartName="/ppt/notesSlides/_rels/notesSlide72.xml.rels" ContentType="application/vnd.openxmlformats-package.relationships+xml"/>
  <Override PartName="/ppt/notesSlides/_rels/notesSlide48.xml.rels" ContentType="application/vnd.openxmlformats-package.relationships+xml"/>
  <Override PartName="/ppt/notesSlides/_rels/notesSlide12.xml.rels" ContentType="application/vnd.openxmlformats-package.relationships+xml"/>
  <Override PartName="/ppt/notesSlides/_rels/notesSlide60.xml.rels" ContentType="application/vnd.openxmlformats-package.relationships+xml"/>
  <Override PartName="/ppt/notesSlides/_rels/notesSlide47.xml.rels" ContentType="application/vnd.openxmlformats-package.relationships+xml"/>
  <Override PartName="/ppt/notesSlides/_rels/notesSlide11.xml.rels" ContentType="application/vnd.openxmlformats-package.relationships+xml"/>
  <Override PartName="/ppt/notesSlides/_rels/notesSlide22.xml.rels" ContentType="application/vnd.openxmlformats-package.relationships+xml"/>
  <Override PartName="/ppt/notesSlides/notesSlide53.xml" ContentType="application/vnd.openxmlformats-officedocument.presentationml.notesSlide+xml"/>
  <Override PartName="/ppt/notesSlides/notesSlide45.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7.xml" ContentType="application/vnd.openxmlformats-officedocument.presentationml.notesSlide+xml"/>
  <Override PartName="/ppt/notesSlides/notesSlide73.xml" ContentType="application/vnd.openxmlformats-officedocument.presentationml.notesSlide+xml"/>
  <Override PartName="/ppt/notesSlides/notesSlide36.xml" ContentType="application/vnd.openxmlformats-officedocument.presentationml.notesSlide+xml"/>
  <Override PartName="/ppt/notesSlides/notesSlide72.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34.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13.xml" ContentType="application/vnd.openxmlformats-officedocument.presentationml.notesSlide+xml"/>
  <Override PartName="/ppt/notesSlides/notesSlide68.xml" ContentType="application/vnd.openxmlformats-officedocument.presentationml.notesSlide+xml"/>
  <Override PartName="/ppt/notesSlides/notesSlide14.xml" ContentType="application/vnd.openxmlformats-officedocument.presentationml.notesSlide+xml"/>
  <Override PartName="/ppt/notesSlides/notesSlide69.xml" ContentType="application/vnd.openxmlformats-officedocument.presentationml.notesSlide+xml"/>
  <Override PartName="/ppt/notesSlides/notesSlide15.xml" ContentType="application/vnd.openxmlformats-officedocument.presentationml.notesSlide+xml"/>
  <Override PartName="/ppt/notesSlides/notesSlide50.xml" ContentType="application/vnd.openxmlformats-officedocument.presentationml.notesSlide+xml"/>
  <Override PartName="/ppt/notesSlides/notesSlide17.xml" ContentType="application/vnd.openxmlformats-officedocument.presentationml.notesSlide+xml"/>
  <Override PartName="/ppt/notesSlides/notesSlide51.xml" ContentType="application/vnd.openxmlformats-officedocument.presentationml.notesSlide+xml"/>
  <Override PartName="/ppt/notesSlides/notesSlide18.xml" ContentType="application/vnd.openxmlformats-officedocument.presentationml.notesSlide+xml"/>
  <Override PartName="/ppt/notesSlides/notesSlide52.xml" ContentType="application/vnd.openxmlformats-officedocument.presentationml.notesSlide+xml"/>
  <Override PartName="/ppt/notesSlides/notesSlide19.xml" ContentType="application/vnd.openxmlformats-officedocument.presentationml.notesSlide+xml"/>
  <Override PartName="/ppt/notesSlides/notesSlide54.xml" ContentType="application/vnd.openxmlformats-officedocument.presentationml.notesSlide+xml"/>
  <Override PartName="/ppt/notesSlides/notesSlide16.xml" ContentType="application/vnd.openxmlformats-officedocument.presentationml.notesSlide+xml"/>
  <Override PartName="/ppt/notesSlides/notesSlide66.xml" ContentType="application/vnd.openxmlformats-officedocument.presentationml.notesSlide+xml"/>
  <Override PartName="/ppt/notesSlides/notesSlide11.xml" ContentType="application/vnd.openxmlformats-officedocument.presentationml.notesSlide+xml"/>
  <Override PartName="/ppt/notesSlides/notesSlide67.xml" ContentType="application/vnd.openxmlformats-officedocument.presentationml.notesSlide+xml"/>
  <Override PartName="/ppt/notesSlides/notesSlide12.xml" ContentType="application/vnd.openxmlformats-officedocument.presentationml.notesSlide+xml"/>
  <Override PartName="/ppt/notesSlides/notesSlide76.xml" ContentType="application/vnd.openxmlformats-officedocument.presentationml.notesSlide+xml"/>
  <Override PartName="/ppt/notesSlides/notesSlide21.xml" ContentType="application/vnd.openxmlformats-officedocument.presentationml.notesSlide+xml"/>
  <Override PartName="/ppt/notesSlides/notesSlide55.xml" ContentType="application/vnd.openxmlformats-officedocument.presentationml.notesSlide+xml"/>
  <Override PartName="/ppt/notesSlides/notesSlide62.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xml" ContentType="application/vnd.openxmlformats-officedocument.presentationml.notesSlide+xml"/>
  <Override PartName="/ppt/notesSlides/notesSlide48.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47.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49.xml" ContentType="application/vnd.openxmlformats-officedocument.presentationml.notesSlide+xml"/>
  <Override PartName="/ppt/notesSlides/notesSlide1.xml" ContentType="application/vnd.openxmlformats-officedocument.presentationml.notesSlide+xml"/>
  <Override PartName="/ppt/notesSlides/notesSlide4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3.xml" ContentType="application/vnd.openxmlformats-officedocument.presentationml.notesSlide+xml"/>
  <Override PartName="/ppt/notesSlides/notesSlide7.xml" ContentType="application/vnd.openxmlformats-officedocument.presentationml.notesSlide+xml"/>
  <Override PartName="/ppt/notesSlides/notesSlide25.xml" ContentType="application/vnd.openxmlformats-officedocument.presentationml.notesSlide+xml"/>
  <Override PartName="/ppt/notesSlides/notesSlide60.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9.xml" ContentType="application/vnd.openxmlformats-officedocument.presentationml.notesSlide+xml"/>
  <Override PartName="/ppt/notesSlides/notesSlide32.xml" ContentType="application/vnd.openxmlformats-officedocument.presentationml.notesSlide+xml"/>
  <Override PartName="/ppt/notesSlides/notesSlide27.xml" ContentType="application/vnd.openxmlformats-officedocument.presentationml.notesSlide+xml"/>
  <Override PartName="/ppt/notesSlides/notesSlide63.xml" ContentType="application/vnd.openxmlformats-officedocument.presentationml.notesSlide+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theme/theme2.xml" ContentType="application/vnd.openxmlformats-officedocument.theme+xml"/>
  <Override PartName="/ppt/theme/theme1.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x="9144000" cy="5143500"/>
  <p:notesSz cx="6845300" cy="93964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2400" spc="-1" strike="noStrike">
                <a:solidFill>
                  <a:srgbClr val="000000"/>
                </a:solidFill>
                <a:latin typeface="Lucida Sans"/>
              </a:rPr>
              <a:t>Click to move the slide</a:t>
            </a:r>
            <a:endParaRPr b="0" lang="en-US" sz="2400" spc="-1" strike="noStrike">
              <a:solidFill>
                <a:srgbClr val="000000"/>
              </a:solidFill>
              <a:latin typeface="Lucida Sans"/>
            </a:endParaRPr>
          </a:p>
        </p:txBody>
      </p:sp>
      <p:sp>
        <p:nvSpPr>
          <p:cNvPr id="133"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134"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 </a:t>
            </a:r>
            <a:endParaRPr b="0" lang="en-US" sz="1400" spc="-1" strike="noStrike">
              <a:latin typeface="Times New Roman"/>
            </a:endParaRPr>
          </a:p>
        </p:txBody>
      </p:sp>
      <p:sp>
        <p:nvSpPr>
          <p:cNvPr id="135"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 </a:t>
            </a:r>
            <a:endParaRPr b="0" lang="en-US" sz="1400" spc="-1" strike="noStrike">
              <a:latin typeface="Times New Roman"/>
            </a:endParaRPr>
          </a:p>
        </p:txBody>
      </p:sp>
      <p:sp>
        <p:nvSpPr>
          <p:cNvPr id="136"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 </a:t>
            </a:r>
            <a:endParaRPr b="0" lang="en-US" sz="1400" spc="-1" strike="noStrike">
              <a:latin typeface="Times New Roman"/>
            </a:endParaRPr>
          </a:p>
        </p:txBody>
      </p:sp>
      <p:sp>
        <p:nvSpPr>
          <p:cNvPr id="137"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4179A6E0-ABC7-452E-972A-7A99B8437856}" type="slidenum">
              <a:rPr b="0" lang="en-US" sz="1400" spc="-1" strike="noStrike">
                <a:latin typeface="Times New Roman"/>
              </a:rPr>
              <a:t>1</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B1F83568-04EB-4F83-85CE-1A3A10BFDA8E}" type="slidenum">
              <a:rPr b="0" lang="en-US" sz="1200" spc="-1" strike="noStrike">
                <a:latin typeface="Times New Roman"/>
              </a:rPr>
              <a:t>1</a:t>
            </a:fld>
            <a:endParaRPr b="0" lang="en-US" sz="1200" spc="-1" strike="noStrike">
              <a:latin typeface="Times New Roman"/>
            </a:endParaRPr>
          </a:p>
        </p:txBody>
      </p:sp>
      <p:sp>
        <p:nvSpPr>
          <p:cNvPr id="406" name="PlaceHolder 2"/>
          <p:cNvSpPr>
            <a:spLocks noGrp="1"/>
          </p:cNvSpPr>
          <p:nvPr>
            <p:ph type="sldImg"/>
          </p:nvPr>
        </p:nvSpPr>
        <p:spPr>
          <a:xfrm>
            <a:off x="290520" y="704880"/>
            <a:ext cx="6264000" cy="3524040"/>
          </a:xfrm>
          <a:prstGeom prst="rect">
            <a:avLst/>
          </a:prstGeom>
        </p:spPr>
      </p:sp>
      <p:sp>
        <p:nvSpPr>
          <p:cNvPr id="407"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5E2CA191-ACE2-4054-884B-AB9DD47CB71E}" type="slidenum">
              <a:rPr b="0" lang="en-US" sz="1200" spc="-1" strike="noStrike">
                <a:latin typeface="Times New Roman"/>
              </a:rPr>
              <a:t>1</a:t>
            </a:fld>
            <a:endParaRPr b="0" lang="en-US" sz="1200" spc="-1" strike="noStrike">
              <a:latin typeface="Times New Roman"/>
            </a:endParaRPr>
          </a:p>
        </p:txBody>
      </p:sp>
      <p:sp>
        <p:nvSpPr>
          <p:cNvPr id="430" name="PlaceHolder 2"/>
          <p:cNvSpPr>
            <a:spLocks noGrp="1"/>
          </p:cNvSpPr>
          <p:nvPr>
            <p:ph type="sldImg"/>
          </p:nvPr>
        </p:nvSpPr>
        <p:spPr>
          <a:xfrm>
            <a:off x="290520" y="704880"/>
            <a:ext cx="6264000" cy="3524040"/>
          </a:xfrm>
          <a:prstGeom prst="rect">
            <a:avLst/>
          </a:prstGeom>
        </p:spPr>
      </p:sp>
      <p:sp>
        <p:nvSpPr>
          <p:cNvPr id="431"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C2B3B71F-19B5-4139-8048-662FB9464346}" type="slidenum">
              <a:rPr b="0" lang="en-US" sz="1200" spc="-1" strike="noStrike">
                <a:latin typeface="Times New Roman"/>
              </a:rPr>
              <a:t>1</a:t>
            </a:fld>
            <a:endParaRPr b="0" lang="en-US" sz="1200" spc="-1" strike="noStrike">
              <a:latin typeface="Times New Roman"/>
            </a:endParaRPr>
          </a:p>
        </p:txBody>
      </p:sp>
      <p:sp>
        <p:nvSpPr>
          <p:cNvPr id="433" name="PlaceHolder 2"/>
          <p:cNvSpPr>
            <a:spLocks noGrp="1"/>
          </p:cNvSpPr>
          <p:nvPr>
            <p:ph type="sldImg"/>
          </p:nvPr>
        </p:nvSpPr>
        <p:spPr>
          <a:xfrm>
            <a:off x="290520" y="704880"/>
            <a:ext cx="6264000" cy="3524040"/>
          </a:xfrm>
          <a:prstGeom prst="rect">
            <a:avLst/>
          </a:prstGeom>
        </p:spPr>
      </p:sp>
      <p:sp>
        <p:nvSpPr>
          <p:cNvPr id="434"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40DCECEF-EFBC-4996-887C-C8B66C6223E1}" type="slidenum">
              <a:rPr b="0" lang="en-US" sz="1200" spc="-1" strike="noStrike">
                <a:latin typeface="Times New Roman"/>
              </a:rPr>
              <a:t>1</a:t>
            </a:fld>
            <a:endParaRPr b="0" lang="en-US" sz="1200" spc="-1" strike="noStrike">
              <a:latin typeface="Times New Roman"/>
            </a:endParaRPr>
          </a:p>
        </p:txBody>
      </p:sp>
      <p:sp>
        <p:nvSpPr>
          <p:cNvPr id="436" name="PlaceHolder 2"/>
          <p:cNvSpPr>
            <a:spLocks noGrp="1"/>
          </p:cNvSpPr>
          <p:nvPr>
            <p:ph type="sldImg"/>
          </p:nvPr>
        </p:nvSpPr>
        <p:spPr>
          <a:xfrm>
            <a:off x="290520" y="704880"/>
            <a:ext cx="6264000" cy="3524040"/>
          </a:xfrm>
          <a:prstGeom prst="rect">
            <a:avLst/>
          </a:prstGeom>
        </p:spPr>
      </p:sp>
      <p:sp>
        <p:nvSpPr>
          <p:cNvPr id="437"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95A2F2FB-D037-43F0-BA7E-5BD9841D7634}" type="slidenum">
              <a:rPr b="0" lang="en-US" sz="1200" spc="-1" strike="noStrike">
                <a:latin typeface="Times New Roman"/>
              </a:rPr>
              <a:t>1</a:t>
            </a:fld>
            <a:endParaRPr b="0" lang="en-US" sz="1200" spc="-1" strike="noStrike">
              <a:latin typeface="Times New Roman"/>
            </a:endParaRPr>
          </a:p>
        </p:txBody>
      </p:sp>
      <p:sp>
        <p:nvSpPr>
          <p:cNvPr id="439" name="PlaceHolder 2"/>
          <p:cNvSpPr>
            <a:spLocks noGrp="1"/>
          </p:cNvSpPr>
          <p:nvPr>
            <p:ph type="sldImg"/>
          </p:nvPr>
        </p:nvSpPr>
        <p:spPr>
          <a:xfrm>
            <a:off x="290520" y="704880"/>
            <a:ext cx="6264000" cy="3524040"/>
          </a:xfrm>
          <a:prstGeom prst="rect">
            <a:avLst/>
          </a:prstGeom>
        </p:spPr>
      </p:sp>
      <p:sp>
        <p:nvSpPr>
          <p:cNvPr id="440"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368B27DE-15E9-4A33-B6C2-A6D8EB9715AB}" type="slidenum">
              <a:rPr b="0" lang="en-US" sz="1200" spc="-1" strike="noStrike">
                <a:latin typeface="Times New Roman"/>
              </a:rPr>
              <a:t>1</a:t>
            </a:fld>
            <a:endParaRPr b="0" lang="en-US" sz="1200" spc="-1" strike="noStrike">
              <a:latin typeface="Times New Roman"/>
            </a:endParaRPr>
          </a:p>
        </p:txBody>
      </p:sp>
      <p:sp>
        <p:nvSpPr>
          <p:cNvPr id="442" name="PlaceHolder 2"/>
          <p:cNvSpPr>
            <a:spLocks noGrp="1"/>
          </p:cNvSpPr>
          <p:nvPr>
            <p:ph type="sldImg"/>
          </p:nvPr>
        </p:nvSpPr>
        <p:spPr>
          <a:xfrm>
            <a:off x="290520" y="704880"/>
            <a:ext cx="6264000" cy="3524040"/>
          </a:xfrm>
          <a:prstGeom prst="rect">
            <a:avLst/>
          </a:prstGeom>
        </p:spPr>
      </p:sp>
      <p:sp>
        <p:nvSpPr>
          <p:cNvPr id="443"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6741809D-EEEC-4D11-B56E-817988233E58}" type="slidenum">
              <a:rPr b="0" lang="en-US" sz="1200" spc="-1" strike="noStrike">
                <a:latin typeface="Times New Roman"/>
              </a:rPr>
              <a:t>1</a:t>
            </a:fld>
            <a:endParaRPr b="0" lang="en-US" sz="1200" spc="-1" strike="noStrike">
              <a:latin typeface="Times New Roman"/>
            </a:endParaRPr>
          </a:p>
        </p:txBody>
      </p:sp>
      <p:sp>
        <p:nvSpPr>
          <p:cNvPr id="445" name="PlaceHolder 2"/>
          <p:cNvSpPr>
            <a:spLocks noGrp="1"/>
          </p:cNvSpPr>
          <p:nvPr>
            <p:ph type="sldImg"/>
          </p:nvPr>
        </p:nvSpPr>
        <p:spPr>
          <a:xfrm>
            <a:off x="290520" y="704880"/>
            <a:ext cx="6264000" cy="3524040"/>
          </a:xfrm>
          <a:prstGeom prst="rect">
            <a:avLst/>
          </a:prstGeom>
        </p:spPr>
      </p:sp>
      <p:sp>
        <p:nvSpPr>
          <p:cNvPr id="446"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167934E7-AB1A-4096-81EA-748EC61EA366}" type="slidenum">
              <a:rPr b="0" lang="en-US" sz="1200" spc="-1" strike="noStrike">
                <a:latin typeface="Times New Roman"/>
              </a:rPr>
              <a:t>1</a:t>
            </a:fld>
            <a:endParaRPr b="0" lang="en-US" sz="1200" spc="-1" strike="noStrike">
              <a:latin typeface="Times New Roman"/>
            </a:endParaRPr>
          </a:p>
        </p:txBody>
      </p:sp>
      <p:sp>
        <p:nvSpPr>
          <p:cNvPr id="448" name="PlaceHolder 2"/>
          <p:cNvSpPr>
            <a:spLocks noGrp="1"/>
          </p:cNvSpPr>
          <p:nvPr>
            <p:ph type="sldImg"/>
          </p:nvPr>
        </p:nvSpPr>
        <p:spPr>
          <a:xfrm>
            <a:off x="290520" y="704880"/>
            <a:ext cx="6264000" cy="3524040"/>
          </a:xfrm>
          <a:prstGeom prst="rect">
            <a:avLst/>
          </a:prstGeom>
        </p:spPr>
      </p:sp>
      <p:sp>
        <p:nvSpPr>
          <p:cNvPr id="449"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0"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2FBDE37E-65E3-4214-B107-590F3AC6C471}" type="slidenum">
              <a:rPr b="0" lang="en-US" sz="1200" spc="-1" strike="noStrike">
                <a:latin typeface="Times New Roman"/>
              </a:rPr>
              <a:t>1</a:t>
            </a:fld>
            <a:endParaRPr b="0" lang="en-US" sz="1200" spc="-1" strike="noStrike">
              <a:latin typeface="Times New Roman"/>
            </a:endParaRPr>
          </a:p>
        </p:txBody>
      </p:sp>
      <p:sp>
        <p:nvSpPr>
          <p:cNvPr id="451" name="PlaceHolder 2"/>
          <p:cNvSpPr>
            <a:spLocks noGrp="1"/>
          </p:cNvSpPr>
          <p:nvPr>
            <p:ph type="sldImg"/>
          </p:nvPr>
        </p:nvSpPr>
        <p:spPr>
          <a:xfrm>
            <a:off x="290520" y="704880"/>
            <a:ext cx="6264000" cy="3524040"/>
          </a:xfrm>
          <a:prstGeom prst="rect">
            <a:avLst/>
          </a:prstGeom>
        </p:spPr>
      </p:sp>
      <p:sp>
        <p:nvSpPr>
          <p:cNvPr id="452"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7E233010-C5C5-4A3C-BDC6-776E025441A3}" type="slidenum">
              <a:rPr b="0" lang="en-US" sz="1200" spc="-1" strike="noStrike">
                <a:latin typeface="Times New Roman"/>
              </a:rPr>
              <a:t>1</a:t>
            </a:fld>
            <a:endParaRPr b="0" lang="en-US" sz="1200" spc="-1" strike="noStrike">
              <a:latin typeface="Times New Roman"/>
            </a:endParaRPr>
          </a:p>
        </p:txBody>
      </p:sp>
      <p:sp>
        <p:nvSpPr>
          <p:cNvPr id="454" name="PlaceHolder 2"/>
          <p:cNvSpPr>
            <a:spLocks noGrp="1"/>
          </p:cNvSpPr>
          <p:nvPr>
            <p:ph type="sldImg"/>
          </p:nvPr>
        </p:nvSpPr>
        <p:spPr>
          <a:xfrm>
            <a:off x="290520" y="704880"/>
            <a:ext cx="6264000" cy="3524040"/>
          </a:xfrm>
          <a:prstGeom prst="rect">
            <a:avLst/>
          </a:prstGeom>
        </p:spPr>
      </p:sp>
      <p:sp>
        <p:nvSpPr>
          <p:cNvPr id="455"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4640C5FB-984D-4AA5-9B9B-0C42A3413D4E}" type="slidenum">
              <a:rPr b="0" lang="en-US" sz="1200" spc="-1" strike="noStrike">
                <a:latin typeface="Times New Roman"/>
              </a:rPr>
              <a:t>1</a:t>
            </a:fld>
            <a:endParaRPr b="0" lang="en-US" sz="1200" spc="-1" strike="noStrike">
              <a:latin typeface="Times New Roman"/>
            </a:endParaRPr>
          </a:p>
        </p:txBody>
      </p:sp>
      <p:sp>
        <p:nvSpPr>
          <p:cNvPr id="457" name="PlaceHolder 2"/>
          <p:cNvSpPr>
            <a:spLocks noGrp="1"/>
          </p:cNvSpPr>
          <p:nvPr>
            <p:ph type="sldImg"/>
          </p:nvPr>
        </p:nvSpPr>
        <p:spPr>
          <a:xfrm>
            <a:off x="290520" y="704880"/>
            <a:ext cx="6264000" cy="3524040"/>
          </a:xfrm>
          <a:prstGeom prst="rect">
            <a:avLst/>
          </a:prstGeom>
        </p:spPr>
      </p:sp>
      <p:sp>
        <p:nvSpPr>
          <p:cNvPr id="458"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58EBBCDF-5A83-4B9B-8E73-2EC2BBBE01A7}" type="slidenum">
              <a:rPr b="0" lang="en-US" sz="1200" spc="-1" strike="noStrike">
                <a:latin typeface="Times New Roman"/>
              </a:rPr>
              <a:t>1</a:t>
            </a:fld>
            <a:endParaRPr b="0" lang="en-US" sz="1200" spc="-1" strike="noStrike">
              <a:latin typeface="Times New Roman"/>
            </a:endParaRPr>
          </a:p>
        </p:txBody>
      </p:sp>
      <p:sp>
        <p:nvSpPr>
          <p:cNvPr id="460" name="PlaceHolder 2"/>
          <p:cNvSpPr>
            <a:spLocks noGrp="1"/>
          </p:cNvSpPr>
          <p:nvPr>
            <p:ph type="sldImg"/>
          </p:nvPr>
        </p:nvSpPr>
        <p:spPr>
          <a:xfrm>
            <a:off x="290520" y="704880"/>
            <a:ext cx="6264000" cy="3524040"/>
          </a:xfrm>
          <a:prstGeom prst="rect">
            <a:avLst/>
          </a:prstGeom>
        </p:spPr>
      </p:sp>
      <p:sp>
        <p:nvSpPr>
          <p:cNvPr id="461"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921FB10E-9E31-4D78-88EF-599E8F467BAD}" type="slidenum">
              <a:rPr b="0" lang="en-US" sz="1200" spc="-1" strike="noStrike">
                <a:latin typeface="Times New Roman"/>
              </a:rPr>
              <a:t>1</a:t>
            </a:fld>
            <a:endParaRPr b="0" lang="en-US" sz="1200" spc="-1" strike="noStrike">
              <a:latin typeface="Times New Roman"/>
            </a:endParaRPr>
          </a:p>
        </p:txBody>
      </p:sp>
      <p:sp>
        <p:nvSpPr>
          <p:cNvPr id="463" name="PlaceHolder 2"/>
          <p:cNvSpPr>
            <a:spLocks noGrp="1"/>
          </p:cNvSpPr>
          <p:nvPr>
            <p:ph type="sldImg"/>
          </p:nvPr>
        </p:nvSpPr>
        <p:spPr>
          <a:xfrm>
            <a:off x="290520" y="704880"/>
            <a:ext cx="6264000" cy="3524040"/>
          </a:xfrm>
          <a:prstGeom prst="rect">
            <a:avLst/>
          </a:prstGeom>
        </p:spPr>
      </p:sp>
      <p:sp>
        <p:nvSpPr>
          <p:cNvPr id="464"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5"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A4899F0E-7A66-4385-A4A5-9B445AE65DE4}" type="slidenum">
              <a:rPr b="0" lang="en-US" sz="1200" spc="-1" strike="noStrike">
                <a:latin typeface="Times New Roman"/>
              </a:rPr>
              <a:t>1</a:t>
            </a:fld>
            <a:endParaRPr b="0" lang="en-US" sz="1200" spc="-1" strike="noStrike">
              <a:latin typeface="Times New Roman"/>
            </a:endParaRPr>
          </a:p>
        </p:txBody>
      </p:sp>
      <p:sp>
        <p:nvSpPr>
          <p:cNvPr id="466" name="PlaceHolder 2"/>
          <p:cNvSpPr>
            <a:spLocks noGrp="1"/>
          </p:cNvSpPr>
          <p:nvPr>
            <p:ph type="sldImg"/>
          </p:nvPr>
        </p:nvSpPr>
        <p:spPr>
          <a:xfrm>
            <a:off x="290520" y="704880"/>
            <a:ext cx="6264000" cy="3524040"/>
          </a:xfrm>
          <a:prstGeom prst="rect">
            <a:avLst/>
          </a:prstGeom>
        </p:spPr>
      </p:sp>
      <p:sp>
        <p:nvSpPr>
          <p:cNvPr id="467"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F7F1668F-2A6C-4876-B313-C54A52D03531}" type="slidenum">
              <a:rPr b="0" lang="en-US" sz="1200" spc="-1" strike="noStrike">
                <a:latin typeface="Times New Roman"/>
              </a:rPr>
              <a:t>1</a:t>
            </a:fld>
            <a:endParaRPr b="0" lang="en-US" sz="1200" spc="-1" strike="noStrike">
              <a:latin typeface="Times New Roman"/>
            </a:endParaRPr>
          </a:p>
        </p:txBody>
      </p:sp>
      <p:sp>
        <p:nvSpPr>
          <p:cNvPr id="469" name="PlaceHolder 2"/>
          <p:cNvSpPr>
            <a:spLocks noGrp="1"/>
          </p:cNvSpPr>
          <p:nvPr>
            <p:ph type="sldImg"/>
          </p:nvPr>
        </p:nvSpPr>
        <p:spPr>
          <a:xfrm>
            <a:off x="290520" y="704880"/>
            <a:ext cx="6264000" cy="3524040"/>
          </a:xfrm>
          <a:prstGeom prst="rect">
            <a:avLst/>
          </a:prstGeom>
        </p:spPr>
      </p:sp>
      <p:sp>
        <p:nvSpPr>
          <p:cNvPr id="470"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21E7ACEF-A5F1-4E7E-A8AA-3D23467A23EA}" type="slidenum">
              <a:rPr b="0" lang="en-US" sz="1200" spc="-1" strike="noStrike">
                <a:latin typeface="Times New Roman"/>
              </a:rPr>
              <a:t>1</a:t>
            </a:fld>
            <a:endParaRPr b="0" lang="en-US" sz="1200" spc="-1" strike="noStrike">
              <a:latin typeface="Times New Roman"/>
            </a:endParaRPr>
          </a:p>
        </p:txBody>
      </p:sp>
      <p:sp>
        <p:nvSpPr>
          <p:cNvPr id="472" name="PlaceHolder 2"/>
          <p:cNvSpPr>
            <a:spLocks noGrp="1"/>
          </p:cNvSpPr>
          <p:nvPr>
            <p:ph type="sldImg"/>
          </p:nvPr>
        </p:nvSpPr>
        <p:spPr>
          <a:xfrm>
            <a:off x="290520" y="704880"/>
            <a:ext cx="6264000" cy="3524040"/>
          </a:xfrm>
          <a:prstGeom prst="rect">
            <a:avLst/>
          </a:prstGeom>
        </p:spPr>
      </p:sp>
      <p:sp>
        <p:nvSpPr>
          <p:cNvPr id="473"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E961672F-43AD-49B0-A87F-2C3E6F9FB04F}" type="slidenum">
              <a:rPr b="0" lang="en-US" sz="1200" spc="-1" strike="noStrike">
                <a:latin typeface="Times New Roman"/>
              </a:rPr>
              <a:t>1</a:t>
            </a:fld>
            <a:endParaRPr b="0" lang="en-US" sz="1200" spc="-1" strike="noStrike">
              <a:latin typeface="Times New Roman"/>
            </a:endParaRPr>
          </a:p>
        </p:txBody>
      </p:sp>
      <p:sp>
        <p:nvSpPr>
          <p:cNvPr id="475" name="PlaceHolder 2"/>
          <p:cNvSpPr>
            <a:spLocks noGrp="1"/>
          </p:cNvSpPr>
          <p:nvPr>
            <p:ph type="sldImg"/>
          </p:nvPr>
        </p:nvSpPr>
        <p:spPr>
          <a:xfrm>
            <a:off x="290520" y="704880"/>
            <a:ext cx="6264000" cy="3524040"/>
          </a:xfrm>
          <a:prstGeom prst="rect">
            <a:avLst/>
          </a:prstGeom>
        </p:spPr>
      </p:sp>
      <p:sp>
        <p:nvSpPr>
          <p:cNvPr id="476"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02FF890C-780C-48E7-81A5-B725DA39AE97}" type="slidenum">
              <a:rPr b="0" lang="en-US" sz="1200" spc="-1" strike="noStrike">
                <a:latin typeface="Times New Roman"/>
              </a:rPr>
              <a:t>1</a:t>
            </a:fld>
            <a:endParaRPr b="0" lang="en-US" sz="1200" spc="-1" strike="noStrike">
              <a:latin typeface="Times New Roman"/>
            </a:endParaRPr>
          </a:p>
        </p:txBody>
      </p:sp>
      <p:sp>
        <p:nvSpPr>
          <p:cNvPr id="478" name="PlaceHolder 2"/>
          <p:cNvSpPr>
            <a:spLocks noGrp="1"/>
          </p:cNvSpPr>
          <p:nvPr>
            <p:ph type="sldImg"/>
          </p:nvPr>
        </p:nvSpPr>
        <p:spPr>
          <a:xfrm>
            <a:off x="290520" y="704880"/>
            <a:ext cx="6264000" cy="3524040"/>
          </a:xfrm>
          <a:prstGeom prst="rect">
            <a:avLst/>
          </a:prstGeom>
        </p:spPr>
      </p:sp>
      <p:sp>
        <p:nvSpPr>
          <p:cNvPr id="479"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1DB482A5-096F-4775-AF4E-DE6D3039CFCA}" type="slidenum">
              <a:rPr b="0" lang="en-US" sz="1200" spc="-1" strike="noStrike">
                <a:latin typeface="Times New Roman"/>
              </a:rPr>
              <a:t>1</a:t>
            </a:fld>
            <a:endParaRPr b="0" lang="en-US" sz="1200" spc="-1" strike="noStrike">
              <a:latin typeface="Times New Roman"/>
            </a:endParaRPr>
          </a:p>
        </p:txBody>
      </p:sp>
      <p:sp>
        <p:nvSpPr>
          <p:cNvPr id="481" name="PlaceHolder 2"/>
          <p:cNvSpPr>
            <a:spLocks noGrp="1"/>
          </p:cNvSpPr>
          <p:nvPr>
            <p:ph type="sldImg"/>
          </p:nvPr>
        </p:nvSpPr>
        <p:spPr>
          <a:xfrm>
            <a:off x="290520" y="704880"/>
            <a:ext cx="6264000" cy="3524040"/>
          </a:xfrm>
          <a:prstGeom prst="rect">
            <a:avLst/>
          </a:prstGeom>
        </p:spPr>
      </p:sp>
      <p:sp>
        <p:nvSpPr>
          <p:cNvPr id="482"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485C1593-24AB-4864-9411-F7CC77E18042}" type="slidenum">
              <a:rPr b="0" lang="en-US" sz="1200" spc="-1" strike="noStrike">
                <a:latin typeface="Times New Roman"/>
              </a:rPr>
              <a:t>1</a:t>
            </a:fld>
            <a:endParaRPr b="0" lang="en-US" sz="1200" spc="-1" strike="noStrike">
              <a:latin typeface="Times New Roman"/>
            </a:endParaRPr>
          </a:p>
        </p:txBody>
      </p:sp>
      <p:sp>
        <p:nvSpPr>
          <p:cNvPr id="484" name="PlaceHolder 2"/>
          <p:cNvSpPr>
            <a:spLocks noGrp="1"/>
          </p:cNvSpPr>
          <p:nvPr>
            <p:ph type="sldImg"/>
          </p:nvPr>
        </p:nvSpPr>
        <p:spPr>
          <a:xfrm>
            <a:off x="290520" y="704880"/>
            <a:ext cx="6264000" cy="3524040"/>
          </a:xfrm>
          <a:prstGeom prst="rect">
            <a:avLst/>
          </a:prstGeom>
        </p:spPr>
      </p:sp>
      <p:sp>
        <p:nvSpPr>
          <p:cNvPr id="485"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8"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568978F4-FF00-481E-B3A8-56FBBF2F4607}" type="slidenum">
              <a:rPr b="0" lang="en-US" sz="1200" spc="-1" strike="noStrike">
                <a:latin typeface="Times New Roman"/>
              </a:rPr>
              <a:t>1</a:t>
            </a:fld>
            <a:endParaRPr b="0" lang="en-US" sz="1200" spc="-1" strike="noStrike">
              <a:latin typeface="Times New Roman"/>
            </a:endParaRPr>
          </a:p>
        </p:txBody>
      </p:sp>
      <p:sp>
        <p:nvSpPr>
          <p:cNvPr id="409" name="PlaceHolder 2"/>
          <p:cNvSpPr>
            <a:spLocks noGrp="1"/>
          </p:cNvSpPr>
          <p:nvPr>
            <p:ph type="sldImg"/>
          </p:nvPr>
        </p:nvSpPr>
        <p:spPr>
          <a:xfrm>
            <a:off x="290520" y="704880"/>
            <a:ext cx="6264000" cy="3524040"/>
          </a:xfrm>
          <a:prstGeom prst="rect">
            <a:avLst/>
          </a:prstGeom>
        </p:spPr>
      </p:sp>
      <p:sp>
        <p:nvSpPr>
          <p:cNvPr id="410"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247A0B1E-ABC5-45B5-AF24-13930C36E09C}" type="slidenum">
              <a:rPr b="0" lang="en-US" sz="1200" spc="-1" strike="noStrike">
                <a:latin typeface="Times New Roman"/>
              </a:rPr>
              <a:t>1</a:t>
            </a:fld>
            <a:endParaRPr b="0" lang="en-US" sz="1200" spc="-1" strike="noStrike">
              <a:latin typeface="Times New Roman"/>
            </a:endParaRPr>
          </a:p>
        </p:txBody>
      </p:sp>
      <p:sp>
        <p:nvSpPr>
          <p:cNvPr id="487" name="PlaceHolder 2"/>
          <p:cNvSpPr>
            <a:spLocks noGrp="1"/>
          </p:cNvSpPr>
          <p:nvPr>
            <p:ph type="sldImg"/>
          </p:nvPr>
        </p:nvSpPr>
        <p:spPr>
          <a:xfrm>
            <a:off x="290520" y="704880"/>
            <a:ext cx="6264000" cy="3524040"/>
          </a:xfrm>
          <a:prstGeom prst="rect">
            <a:avLst/>
          </a:prstGeom>
        </p:spPr>
      </p:sp>
      <p:sp>
        <p:nvSpPr>
          <p:cNvPr id="488"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9"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93BD4BAE-815E-4BE8-A343-992D151BD03E}" type="slidenum">
              <a:rPr b="0" lang="en-US" sz="1200" spc="-1" strike="noStrike">
                <a:latin typeface="Times New Roman"/>
              </a:rPr>
              <a:t>1</a:t>
            </a:fld>
            <a:endParaRPr b="0" lang="en-US" sz="1200" spc="-1" strike="noStrike">
              <a:latin typeface="Times New Roman"/>
            </a:endParaRPr>
          </a:p>
        </p:txBody>
      </p:sp>
      <p:sp>
        <p:nvSpPr>
          <p:cNvPr id="490" name="PlaceHolder 2"/>
          <p:cNvSpPr>
            <a:spLocks noGrp="1"/>
          </p:cNvSpPr>
          <p:nvPr>
            <p:ph type="sldImg"/>
          </p:nvPr>
        </p:nvSpPr>
        <p:spPr>
          <a:xfrm>
            <a:off x="290520" y="704880"/>
            <a:ext cx="6264000" cy="3524040"/>
          </a:xfrm>
          <a:prstGeom prst="rect">
            <a:avLst/>
          </a:prstGeom>
        </p:spPr>
      </p:sp>
      <p:sp>
        <p:nvSpPr>
          <p:cNvPr id="491"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2"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83F6C9C1-7C2E-4D98-9E26-A96A4C1CC8AA}" type="slidenum">
              <a:rPr b="0" lang="en-US" sz="1200" spc="-1" strike="noStrike">
                <a:latin typeface="Times New Roman"/>
              </a:rPr>
              <a:t>1</a:t>
            </a:fld>
            <a:endParaRPr b="0" lang="en-US" sz="1200" spc="-1" strike="noStrike">
              <a:latin typeface="Times New Roman"/>
            </a:endParaRPr>
          </a:p>
        </p:txBody>
      </p:sp>
      <p:sp>
        <p:nvSpPr>
          <p:cNvPr id="493" name="PlaceHolder 2"/>
          <p:cNvSpPr>
            <a:spLocks noGrp="1"/>
          </p:cNvSpPr>
          <p:nvPr>
            <p:ph type="sldImg"/>
          </p:nvPr>
        </p:nvSpPr>
        <p:spPr>
          <a:xfrm>
            <a:off x="290520" y="704880"/>
            <a:ext cx="6264000" cy="3524040"/>
          </a:xfrm>
          <a:prstGeom prst="rect">
            <a:avLst/>
          </a:prstGeom>
        </p:spPr>
      </p:sp>
      <p:sp>
        <p:nvSpPr>
          <p:cNvPr id="494"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7DEEA4B5-9B92-4681-AE4D-C6F33918C3CC}" type="slidenum">
              <a:rPr b="0" lang="en-US" sz="1200" spc="-1" strike="noStrike">
                <a:latin typeface="Times New Roman"/>
              </a:rPr>
              <a:t>1</a:t>
            </a:fld>
            <a:endParaRPr b="0" lang="en-US" sz="1200" spc="-1" strike="noStrike">
              <a:latin typeface="Times New Roman"/>
            </a:endParaRPr>
          </a:p>
        </p:txBody>
      </p:sp>
      <p:sp>
        <p:nvSpPr>
          <p:cNvPr id="496" name="PlaceHolder 2"/>
          <p:cNvSpPr>
            <a:spLocks noGrp="1"/>
          </p:cNvSpPr>
          <p:nvPr>
            <p:ph type="sldImg"/>
          </p:nvPr>
        </p:nvSpPr>
        <p:spPr>
          <a:xfrm>
            <a:off x="290520" y="704880"/>
            <a:ext cx="6264000" cy="3524040"/>
          </a:xfrm>
          <a:prstGeom prst="rect">
            <a:avLst/>
          </a:prstGeom>
        </p:spPr>
      </p:sp>
      <p:sp>
        <p:nvSpPr>
          <p:cNvPr id="497"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8"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400D308A-49FB-48AD-8121-07CCD6E577C9}" type="slidenum">
              <a:rPr b="0" lang="en-US" sz="1200" spc="-1" strike="noStrike">
                <a:latin typeface="Times New Roman"/>
              </a:rPr>
              <a:t>1</a:t>
            </a:fld>
            <a:endParaRPr b="0" lang="en-US" sz="1200" spc="-1" strike="noStrike">
              <a:latin typeface="Times New Roman"/>
            </a:endParaRPr>
          </a:p>
        </p:txBody>
      </p:sp>
      <p:sp>
        <p:nvSpPr>
          <p:cNvPr id="499" name="PlaceHolder 2"/>
          <p:cNvSpPr>
            <a:spLocks noGrp="1"/>
          </p:cNvSpPr>
          <p:nvPr>
            <p:ph type="sldImg"/>
          </p:nvPr>
        </p:nvSpPr>
        <p:spPr>
          <a:xfrm>
            <a:off x="290520" y="704880"/>
            <a:ext cx="6264000" cy="3524040"/>
          </a:xfrm>
          <a:prstGeom prst="rect">
            <a:avLst/>
          </a:prstGeom>
        </p:spPr>
      </p:sp>
      <p:sp>
        <p:nvSpPr>
          <p:cNvPr id="500"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F1BBEC0C-734D-460D-9E5A-51E7F35AB7A7}" type="slidenum">
              <a:rPr b="0" lang="en-US" sz="1200" spc="-1" strike="noStrike">
                <a:latin typeface="Times New Roman"/>
              </a:rPr>
              <a:t>1</a:t>
            </a:fld>
            <a:endParaRPr b="0" lang="en-US" sz="1200" spc="-1" strike="noStrike">
              <a:latin typeface="Times New Roman"/>
            </a:endParaRPr>
          </a:p>
        </p:txBody>
      </p:sp>
      <p:sp>
        <p:nvSpPr>
          <p:cNvPr id="502" name="PlaceHolder 2"/>
          <p:cNvSpPr>
            <a:spLocks noGrp="1"/>
          </p:cNvSpPr>
          <p:nvPr>
            <p:ph type="sldImg"/>
          </p:nvPr>
        </p:nvSpPr>
        <p:spPr>
          <a:xfrm>
            <a:off x="290520" y="704880"/>
            <a:ext cx="6264000" cy="3524040"/>
          </a:xfrm>
          <a:prstGeom prst="rect">
            <a:avLst/>
          </a:prstGeom>
        </p:spPr>
      </p:sp>
      <p:sp>
        <p:nvSpPr>
          <p:cNvPr id="503"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8DED97A9-51D1-402A-8AEB-F34443D3850E}" type="slidenum">
              <a:rPr b="0" lang="en-US" sz="1200" spc="-1" strike="noStrike">
                <a:latin typeface="Times New Roman"/>
              </a:rPr>
              <a:t>1</a:t>
            </a:fld>
            <a:endParaRPr b="0" lang="en-US" sz="1200" spc="-1" strike="noStrike">
              <a:latin typeface="Times New Roman"/>
            </a:endParaRPr>
          </a:p>
        </p:txBody>
      </p:sp>
      <p:sp>
        <p:nvSpPr>
          <p:cNvPr id="505" name="PlaceHolder 2"/>
          <p:cNvSpPr>
            <a:spLocks noGrp="1"/>
          </p:cNvSpPr>
          <p:nvPr>
            <p:ph type="sldImg"/>
          </p:nvPr>
        </p:nvSpPr>
        <p:spPr>
          <a:xfrm>
            <a:off x="290520" y="704880"/>
            <a:ext cx="6264000" cy="3524040"/>
          </a:xfrm>
          <a:prstGeom prst="rect">
            <a:avLst/>
          </a:prstGeom>
        </p:spPr>
      </p:sp>
      <p:sp>
        <p:nvSpPr>
          <p:cNvPr id="506"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9470ED81-E0FD-4D26-A7F5-E0ACBDC4C67D}" type="slidenum">
              <a:rPr b="0" lang="en-US" sz="1200" spc="-1" strike="noStrike">
                <a:latin typeface="Times New Roman"/>
              </a:rPr>
              <a:t>1</a:t>
            </a:fld>
            <a:endParaRPr b="0" lang="en-US" sz="1200" spc="-1" strike="noStrike">
              <a:latin typeface="Times New Roman"/>
            </a:endParaRPr>
          </a:p>
        </p:txBody>
      </p:sp>
      <p:sp>
        <p:nvSpPr>
          <p:cNvPr id="508" name="PlaceHolder 2"/>
          <p:cNvSpPr>
            <a:spLocks noGrp="1"/>
          </p:cNvSpPr>
          <p:nvPr>
            <p:ph type="sldImg"/>
          </p:nvPr>
        </p:nvSpPr>
        <p:spPr>
          <a:xfrm>
            <a:off x="290520" y="704880"/>
            <a:ext cx="6264000" cy="3524040"/>
          </a:xfrm>
          <a:prstGeom prst="rect">
            <a:avLst/>
          </a:prstGeom>
        </p:spPr>
      </p:sp>
      <p:sp>
        <p:nvSpPr>
          <p:cNvPr id="509"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4DBB50CA-D657-4B0B-879B-2EED251DB5CC}" type="slidenum">
              <a:rPr b="0" lang="en-US" sz="1200" spc="-1" strike="noStrike">
                <a:latin typeface="Times New Roman"/>
              </a:rPr>
              <a:t>1</a:t>
            </a:fld>
            <a:endParaRPr b="0" lang="en-US" sz="1200" spc="-1" strike="noStrike">
              <a:latin typeface="Times New Roman"/>
            </a:endParaRPr>
          </a:p>
        </p:txBody>
      </p:sp>
      <p:sp>
        <p:nvSpPr>
          <p:cNvPr id="412" name="PlaceHolder 2"/>
          <p:cNvSpPr>
            <a:spLocks noGrp="1"/>
          </p:cNvSpPr>
          <p:nvPr>
            <p:ph type="sldImg"/>
          </p:nvPr>
        </p:nvSpPr>
        <p:spPr>
          <a:xfrm>
            <a:off x="290520" y="704880"/>
            <a:ext cx="6264000" cy="3524040"/>
          </a:xfrm>
          <a:prstGeom prst="rect">
            <a:avLst/>
          </a:prstGeom>
        </p:spPr>
      </p:sp>
      <p:sp>
        <p:nvSpPr>
          <p:cNvPr id="413"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0"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693F452A-3B7E-4463-92BA-E6EAF66EE470}" type="slidenum">
              <a:rPr b="0" lang="en-US" sz="1200" spc="-1" strike="noStrike">
                <a:latin typeface="Times New Roman"/>
              </a:rPr>
              <a:t>1</a:t>
            </a:fld>
            <a:endParaRPr b="0" lang="en-US" sz="1200" spc="-1" strike="noStrike">
              <a:latin typeface="Times New Roman"/>
            </a:endParaRPr>
          </a:p>
        </p:txBody>
      </p:sp>
      <p:sp>
        <p:nvSpPr>
          <p:cNvPr id="511" name="PlaceHolder 2"/>
          <p:cNvSpPr>
            <a:spLocks noGrp="1"/>
          </p:cNvSpPr>
          <p:nvPr>
            <p:ph type="sldImg"/>
          </p:nvPr>
        </p:nvSpPr>
        <p:spPr>
          <a:xfrm>
            <a:off x="290520" y="704880"/>
            <a:ext cx="6264000" cy="3524040"/>
          </a:xfrm>
          <a:prstGeom prst="rect">
            <a:avLst/>
          </a:prstGeom>
        </p:spPr>
      </p:sp>
      <p:sp>
        <p:nvSpPr>
          <p:cNvPr id="512"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EE6BDBD5-2679-41FA-B7B5-92A71AD8F91F}" type="slidenum">
              <a:rPr b="0" lang="en-US" sz="1200" spc="-1" strike="noStrike">
                <a:latin typeface="Times New Roman"/>
              </a:rPr>
              <a:t>1</a:t>
            </a:fld>
            <a:endParaRPr b="0" lang="en-US" sz="1200" spc="-1" strike="noStrike">
              <a:latin typeface="Times New Roman"/>
            </a:endParaRPr>
          </a:p>
        </p:txBody>
      </p:sp>
      <p:sp>
        <p:nvSpPr>
          <p:cNvPr id="514" name="PlaceHolder 2"/>
          <p:cNvSpPr>
            <a:spLocks noGrp="1"/>
          </p:cNvSpPr>
          <p:nvPr>
            <p:ph type="sldImg"/>
          </p:nvPr>
        </p:nvSpPr>
        <p:spPr>
          <a:xfrm>
            <a:off x="290520" y="704880"/>
            <a:ext cx="6264000" cy="3524040"/>
          </a:xfrm>
          <a:prstGeom prst="rect">
            <a:avLst/>
          </a:prstGeom>
        </p:spPr>
      </p:sp>
      <p:sp>
        <p:nvSpPr>
          <p:cNvPr id="515"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7C1D6C7D-439F-4B15-BACC-E52533CA901C}" type="slidenum">
              <a:rPr b="0" lang="en-US" sz="1200" spc="-1" strike="noStrike">
                <a:latin typeface="Times New Roman"/>
              </a:rPr>
              <a:t>1</a:t>
            </a:fld>
            <a:endParaRPr b="0" lang="en-US" sz="1200" spc="-1" strike="noStrike">
              <a:latin typeface="Times New Roman"/>
            </a:endParaRPr>
          </a:p>
        </p:txBody>
      </p:sp>
      <p:sp>
        <p:nvSpPr>
          <p:cNvPr id="517" name="PlaceHolder 2"/>
          <p:cNvSpPr>
            <a:spLocks noGrp="1"/>
          </p:cNvSpPr>
          <p:nvPr>
            <p:ph type="sldImg"/>
          </p:nvPr>
        </p:nvSpPr>
        <p:spPr>
          <a:xfrm>
            <a:off x="290520" y="704880"/>
            <a:ext cx="6264000" cy="3524040"/>
          </a:xfrm>
          <a:prstGeom prst="rect">
            <a:avLst/>
          </a:prstGeom>
        </p:spPr>
      </p:sp>
      <p:sp>
        <p:nvSpPr>
          <p:cNvPr id="518"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4B504010-7335-4A86-A889-77BC00E7B613}" type="slidenum">
              <a:rPr b="0" lang="en-US" sz="1200" spc="-1" strike="noStrike">
                <a:latin typeface="Times New Roman"/>
              </a:rPr>
              <a:t>1</a:t>
            </a:fld>
            <a:endParaRPr b="0" lang="en-US" sz="1200" spc="-1" strike="noStrike">
              <a:latin typeface="Times New Roman"/>
            </a:endParaRPr>
          </a:p>
        </p:txBody>
      </p:sp>
      <p:sp>
        <p:nvSpPr>
          <p:cNvPr id="520" name="PlaceHolder 2"/>
          <p:cNvSpPr>
            <a:spLocks noGrp="1"/>
          </p:cNvSpPr>
          <p:nvPr>
            <p:ph type="sldImg"/>
          </p:nvPr>
        </p:nvSpPr>
        <p:spPr>
          <a:xfrm>
            <a:off x="290520" y="704880"/>
            <a:ext cx="6264000" cy="3524040"/>
          </a:xfrm>
          <a:prstGeom prst="rect">
            <a:avLst/>
          </a:prstGeom>
        </p:spPr>
      </p:sp>
      <p:sp>
        <p:nvSpPr>
          <p:cNvPr id="521"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DF86824A-597A-48D2-B285-F7FA5F783999}" type="slidenum">
              <a:rPr b="0" lang="en-US" sz="1200" spc="-1" strike="noStrike">
                <a:solidFill>
                  <a:srgbClr val="000000"/>
                </a:solidFill>
                <a:latin typeface="Calibri"/>
                <a:ea typeface="ＭＳ Ｐゴシック"/>
              </a:rPr>
              <a:t>1</a:t>
            </a:fld>
            <a:endParaRPr b="0" lang="en-US" sz="1200" spc="-1" strike="noStrike">
              <a:latin typeface="Times New Roman"/>
            </a:endParaRPr>
          </a:p>
        </p:txBody>
      </p:sp>
      <p:sp>
        <p:nvSpPr>
          <p:cNvPr id="523" name="PlaceHolder 2"/>
          <p:cNvSpPr>
            <a:spLocks noGrp="1"/>
          </p:cNvSpPr>
          <p:nvPr>
            <p:ph type="sldImg"/>
          </p:nvPr>
        </p:nvSpPr>
        <p:spPr>
          <a:xfrm>
            <a:off x="290520" y="704880"/>
            <a:ext cx="6264000" cy="3524040"/>
          </a:xfrm>
          <a:prstGeom prst="rect">
            <a:avLst/>
          </a:prstGeom>
        </p:spPr>
      </p:sp>
      <p:sp>
        <p:nvSpPr>
          <p:cNvPr id="524"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B2865F8F-2657-4FEA-A163-27E7B252E224}" type="slidenum">
              <a:rPr b="0" lang="en-US" sz="1200" spc="-1" strike="noStrike">
                <a:latin typeface="Times New Roman"/>
              </a:rPr>
              <a:t>1</a:t>
            </a:fld>
            <a:endParaRPr b="0" lang="en-US" sz="1200" spc="-1" strike="noStrike">
              <a:latin typeface="Times New Roman"/>
            </a:endParaRPr>
          </a:p>
        </p:txBody>
      </p:sp>
      <p:sp>
        <p:nvSpPr>
          <p:cNvPr id="526" name="PlaceHolder 2"/>
          <p:cNvSpPr>
            <a:spLocks noGrp="1"/>
          </p:cNvSpPr>
          <p:nvPr>
            <p:ph type="sldImg"/>
          </p:nvPr>
        </p:nvSpPr>
        <p:spPr>
          <a:xfrm>
            <a:off x="290520" y="704880"/>
            <a:ext cx="6264000" cy="3524040"/>
          </a:xfrm>
          <a:prstGeom prst="rect">
            <a:avLst/>
          </a:prstGeom>
        </p:spPr>
      </p:sp>
      <p:sp>
        <p:nvSpPr>
          <p:cNvPr id="527"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C9B6A997-FF10-4B24-B9B4-097A9F2A0AB5}" type="slidenum">
              <a:rPr b="0" lang="en-US" sz="1200" spc="-1" strike="noStrike">
                <a:latin typeface="Times New Roman"/>
              </a:rPr>
              <a:t>1</a:t>
            </a:fld>
            <a:endParaRPr b="0" lang="en-US" sz="1200" spc="-1" strike="noStrike">
              <a:latin typeface="Times New Roman"/>
            </a:endParaRPr>
          </a:p>
        </p:txBody>
      </p:sp>
      <p:sp>
        <p:nvSpPr>
          <p:cNvPr id="529" name="PlaceHolder 2"/>
          <p:cNvSpPr>
            <a:spLocks noGrp="1"/>
          </p:cNvSpPr>
          <p:nvPr>
            <p:ph type="sldImg"/>
          </p:nvPr>
        </p:nvSpPr>
        <p:spPr>
          <a:xfrm>
            <a:off x="290520" y="704880"/>
            <a:ext cx="6264000" cy="3524040"/>
          </a:xfrm>
          <a:prstGeom prst="rect">
            <a:avLst/>
          </a:prstGeom>
        </p:spPr>
      </p:sp>
      <p:sp>
        <p:nvSpPr>
          <p:cNvPr id="530"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01BC1A72-F08C-4638-9337-A1A82ACC7F67}" type="slidenum">
              <a:rPr b="0" lang="en-US" sz="1200" spc="-1" strike="noStrike">
                <a:solidFill>
                  <a:srgbClr val="000000"/>
                </a:solidFill>
                <a:latin typeface="Calibri"/>
                <a:ea typeface="ＭＳ Ｐゴシック"/>
              </a:rPr>
              <a:t>1</a:t>
            </a:fld>
            <a:endParaRPr b="0" lang="en-US" sz="1200" spc="-1" strike="noStrike">
              <a:latin typeface="Times New Roman"/>
            </a:endParaRPr>
          </a:p>
        </p:txBody>
      </p:sp>
      <p:sp>
        <p:nvSpPr>
          <p:cNvPr id="532" name="PlaceHolder 2"/>
          <p:cNvSpPr>
            <a:spLocks noGrp="1"/>
          </p:cNvSpPr>
          <p:nvPr>
            <p:ph type="sldImg"/>
          </p:nvPr>
        </p:nvSpPr>
        <p:spPr>
          <a:xfrm>
            <a:off x="290520" y="704880"/>
            <a:ext cx="6264000" cy="3524040"/>
          </a:xfrm>
          <a:prstGeom prst="rect">
            <a:avLst/>
          </a:prstGeom>
        </p:spPr>
      </p:sp>
      <p:sp>
        <p:nvSpPr>
          <p:cNvPr id="533"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128F83D1-5D46-474C-85FA-F6CAC5D86CC5}" type="slidenum">
              <a:rPr b="0" lang="en-US" sz="1200" spc="-1" strike="noStrike">
                <a:latin typeface="Times New Roman"/>
              </a:rPr>
              <a:t>1</a:t>
            </a:fld>
            <a:endParaRPr b="0" lang="en-US" sz="1200" spc="-1" strike="noStrike">
              <a:latin typeface="Times New Roman"/>
            </a:endParaRPr>
          </a:p>
        </p:txBody>
      </p:sp>
      <p:sp>
        <p:nvSpPr>
          <p:cNvPr id="415" name="PlaceHolder 2"/>
          <p:cNvSpPr>
            <a:spLocks noGrp="1"/>
          </p:cNvSpPr>
          <p:nvPr>
            <p:ph type="sldImg"/>
          </p:nvPr>
        </p:nvSpPr>
        <p:spPr>
          <a:xfrm>
            <a:off x="290520" y="704880"/>
            <a:ext cx="6264000" cy="3524040"/>
          </a:xfrm>
          <a:prstGeom prst="rect">
            <a:avLst/>
          </a:prstGeom>
        </p:spPr>
      </p:sp>
      <p:sp>
        <p:nvSpPr>
          <p:cNvPr id="416"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4"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8A00ED55-CFED-4F91-A979-0FA855B62403}" type="slidenum">
              <a:rPr b="0" lang="en-US" sz="1200" spc="-1" strike="noStrike">
                <a:latin typeface="Times New Roman"/>
              </a:rPr>
              <a:t>1</a:t>
            </a:fld>
            <a:endParaRPr b="0" lang="en-US" sz="1200" spc="-1" strike="noStrike">
              <a:latin typeface="Times New Roman"/>
            </a:endParaRPr>
          </a:p>
        </p:txBody>
      </p:sp>
      <p:sp>
        <p:nvSpPr>
          <p:cNvPr id="535" name="PlaceHolder 2"/>
          <p:cNvSpPr>
            <a:spLocks noGrp="1"/>
          </p:cNvSpPr>
          <p:nvPr>
            <p:ph type="sldImg"/>
          </p:nvPr>
        </p:nvSpPr>
        <p:spPr>
          <a:xfrm>
            <a:off x="290520" y="704880"/>
            <a:ext cx="6264000" cy="3524040"/>
          </a:xfrm>
          <a:prstGeom prst="rect">
            <a:avLst/>
          </a:prstGeom>
        </p:spPr>
      </p:sp>
      <p:sp>
        <p:nvSpPr>
          <p:cNvPr id="536"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EAE47EBB-7AC2-4714-9420-68E27A7730FD}" type="slidenum">
              <a:rPr b="0" lang="en-US" sz="1200" spc="-1" strike="noStrike">
                <a:latin typeface="Times New Roman"/>
              </a:rPr>
              <a:t>1</a:t>
            </a:fld>
            <a:endParaRPr b="0" lang="en-US" sz="1200" spc="-1" strike="noStrike">
              <a:latin typeface="Times New Roman"/>
            </a:endParaRPr>
          </a:p>
        </p:txBody>
      </p:sp>
      <p:sp>
        <p:nvSpPr>
          <p:cNvPr id="538" name="PlaceHolder 2"/>
          <p:cNvSpPr>
            <a:spLocks noGrp="1"/>
          </p:cNvSpPr>
          <p:nvPr>
            <p:ph type="sldImg"/>
          </p:nvPr>
        </p:nvSpPr>
        <p:spPr>
          <a:xfrm>
            <a:off x="290520" y="704880"/>
            <a:ext cx="6264000" cy="3524040"/>
          </a:xfrm>
          <a:prstGeom prst="rect">
            <a:avLst/>
          </a:prstGeom>
        </p:spPr>
      </p:sp>
      <p:sp>
        <p:nvSpPr>
          <p:cNvPr id="539"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B3613C3A-010B-4141-B82A-26CBFEE739D6}" type="slidenum">
              <a:rPr b="0" lang="en-US" sz="1200" spc="-1" strike="noStrike">
                <a:solidFill>
                  <a:srgbClr val="000000"/>
                </a:solidFill>
                <a:latin typeface="Calibri"/>
                <a:ea typeface="ＭＳ Ｐゴシック"/>
              </a:rPr>
              <a:t>1</a:t>
            </a:fld>
            <a:endParaRPr b="0" lang="en-US" sz="1200" spc="-1" strike="noStrike">
              <a:latin typeface="Times New Roman"/>
            </a:endParaRPr>
          </a:p>
        </p:txBody>
      </p:sp>
      <p:sp>
        <p:nvSpPr>
          <p:cNvPr id="541" name="PlaceHolder 2"/>
          <p:cNvSpPr>
            <a:spLocks noGrp="1"/>
          </p:cNvSpPr>
          <p:nvPr>
            <p:ph type="sldImg"/>
          </p:nvPr>
        </p:nvSpPr>
        <p:spPr>
          <a:xfrm>
            <a:off x="290520" y="704880"/>
            <a:ext cx="6264000" cy="3524040"/>
          </a:xfrm>
          <a:prstGeom prst="rect">
            <a:avLst/>
          </a:prstGeom>
        </p:spPr>
      </p:sp>
      <p:sp>
        <p:nvSpPr>
          <p:cNvPr id="542"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80E74AA5-3AA1-4E9C-B6CA-1CEF61D7A911}" type="slidenum">
              <a:rPr b="0" lang="en-US" sz="1200" spc="-1" strike="noStrike">
                <a:solidFill>
                  <a:srgbClr val="000000"/>
                </a:solidFill>
                <a:latin typeface="Calibri"/>
                <a:ea typeface="ＭＳ Ｐゴシック"/>
              </a:rPr>
              <a:t>1</a:t>
            </a:fld>
            <a:endParaRPr b="0" lang="en-US" sz="1200" spc="-1" strike="noStrike">
              <a:latin typeface="Times New Roman"/>
            </a:endParaRPr>
          </a:p>
        </p:txBody>
      </p:sp>
      <p:sp>
        <p:nvSpPr>
          <p:cNvPr id="544" name="PlaceHolder 2"/>
          <p:cNvSpPr>
            <a:spLocks noGrp="1"/>
          </p:cNvSpPr>
          <p:nvPr>
            <p:ph type="sldImg"/>
          </p:nvPr>
        </p:nvSpPr>
        <p:spPr>
          <a:xfrm>
            <a:off x="290520" y="704880"/>
            <a:ext cx="6264000" cy="3524040"/>
          </a:xfrm>
          <a:prstGeom prst="rect">
            <a:avLst/>
          </a:prstGeom>
        </p:spPr>
      </p:sp>
      <p:sp>
        <p:nvSpPr>
          <p:cNvPr id="545"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E00645C2-3802-46CA-B42C-FCA1ED6C9FCD}" type="slidenum">
              <a:rPr b="0" lang="en-US" sz="1200" spc="-1" strike="noStrike">
                <a:solidFill>
                  <a:srgbClr val="000000"/>
                </a:solidFill>
                <a:latin typeface="Calibri"/>
                <a:ea typeface="ＭＳ Ｐゴシック"/>
              </a:rPr>
              <a:t>1</a:t>
            </a:fld>
            <a:endParaRPr b="0" lang="en-US" sz="1200" spc="-1" strike="noStrike">
              <a:latin typeface="Times New Roman"/>
            </a:endParaRPr>
          </a:p>
        </p:txBody>
      </p:sp>
      <p:sp>
        <p:nvSpPr>
          <p:cNvPr id="547" name="PlaceHolder 2"/>
          <p:cNvSpPr>
            <a:spLocks noGrp="1"/>
          </p:cNvSpPr>
          <p:nvPr>
            <p:ph type="sldImg"/>
          </p:nvPr>
        </p:nvSpPr>
        <p:spPr>
          <a:xfrm>
            <a:off x="290520" y="704880"/>
            <a:ext cx="6264000" cy="3524040"/>
          </a:xfrm>
          <a:prstGeom prst="rect">
            <a:avLst/>
          </a:prstGeom>
        </p:spPr>
      </p:sp>
      <p:sp>
        <p:nvSpPr>
          <p:cNvPr id="548"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1803501F-6239-4B35-A843-66B9B58150CA}" type="slidenum">
              <a:rPr b="0" lang="en-US" sz="1200" spc="-1" strike="noStrike">
                <a:solidFill>
                  <a:srgbClr val="000000"/>
                </a:solidFill>
                <a:latin typeface="Calibri"/>
                <a:ea typeface="ＭＳ Ｐゴシック"/>
              </a:rPr>
              <a:t>1</a:t>
            </a:fld>
            <a:endParaRPr b="0" lang="en-US" sz="1200" spc="-1" strike="noStrike">
              <a:latin typeface="Times New Roman"/>
            </a:endParaRPr>
          </a:p>
        </p:txBody>
      </p:sp>
      <p:sp>
        <p:nvSpPr>
          <p:cNvPr id="550" name="PlaceHolder 2"/>
          <p:cNvSpPr>
            <a:spLocks noGrp="1"/>
          </p:cNvSpPr>
          <p:nvPr>
            <p:ph type="sldImg"/>
          </p:nvPr>
        </p:nvSpPr>
        <p:spPr>
          <a:xfrm>
            <a:off x="290520" y="704880"/>
            <a:ext cx="6264000" cy="3524040"/>
          </a:xfrm>
          <a:prstGeom prst="rect">
            <a:avLst/>
          </a:prstGeom>
        </p:spPr>
      </p:sp>
      <p:sp>
        <p:nvSpPr>
          <p:cNvPr id="551" name="PlaceHolder 3"/>
          <p:cNvSpPr>
            <a:spLocks noGrp="1"/>
          </p:cNvSpPr>
          <p:nvPr>
            <p:ph type="body"/>
          </p:nvPr>
        </p:nvSpPr>
        <p:spPr>
          <a:xfrm>
            <a:off x="912960" y="4464000"/>
            <a:ext cx="5019480" cy="4227120"/>
          </a:xfrm>
          <a:prstGeom prst="rect">
            <a:avLst/>
          </a:prstGeom>
        </p:spPr>
        <p:txBody>
          <a:bodyPr>
            <a:noAutofit/>
          </a:bodyPr>
          <a:p>
            <a:pPr marL="216000" indent="-216000">
              <a:lnSpc>
                <a:spcPct val="100000"/>
              </a:lnSpc>
            </a:pPr>
            <a:r>
              <a:rPr b="0" lang="en-US" sz="2400" spc="-1" strike="noStrike">
                <a:latin typeface="Calibri"/>
              </a:rPr>
              <a:t>C(want to) went from 608 to 238, </a:t>
            </a:r>
            <a:r>
              <a:rPr b="0" lang="en-US" sz="2000" spc="-1" strike="noStrike">
                <a:latin typeface="Calibri"/>
              </a:rPr>
              <a:t> </a:t>
            </a:r>
            <a:r>
              <a:rPr b="0" lang="en-US" sz="2400" spc="-1" strike="noStrike">
                <a:latin typeface="Calibri"/>
              </a:rPr>
              <a:t>P(to|want) from .66 to .26!</a:t>
            </a:r>
            <a:endParaRPr b="0" lang="en-US" sz="2400" spc="-1" strike="noStrike">
              <a:latin typeface="Arial"/>
            </a:endParaRPr>
          </a:p>
          <a:p>
            <a:pPr marL="216000" indent="-216000">
              <a:lnSpc>
                <a:spcPct val="100000"/>
              </a:lnSpc>
            </a:pPr>
            <a:r>
              <a:rPr b="0" lang="en-US" sz="2400" spc="-1" strike="noStrike">
                <a:latin typeface="Calibri"/>
              </a:rPr>
              <a:t>Discount d= c*/c</a:t>
            </a:r>
            <a:endParaRPr b="0" lang="en-US" sz="2400" spc="-1" strike="noStrike">
              <a:latin typeface="Arial"/>
            </a:endParaRPr>
          </a:p>
          <a:p>
            <a:pPr marL="216000" indent="-216000">
              <a:lnSpc>
                <a:spcPct val="100000"/>
              </a:lnSpc>
            </a:pPr>
            <a:r>
              <a:rPr b="0" lang="en-US" sz="2000" spc="-1" strike="noStrike">
                <a:latin typeface="Calibri"/>
              </a:rPr>
              <a:t>d for “chinese food” =.10!!!   A 10x reduction</a:t>
            </a:r>
            <a:endParaRPr b="0" lang="en-US" sz="2000" spc="-1" strike="noStrike">
              <a:latin typeface="Arial"/>
            </a:endParaRPr>
          </a:p>
          <a:p>
            <a:pPr marL="216000" indent="-216000">
              <a:lnSpc>
                <a:spcPct val="100000"/>
              </a:lnSpc>
            </a:pPr>
            <a:endParaRPr b="0" lang="en-US" sz="20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A682CA74-12AD-4AFC-81D3-1FD65127C2D9}" type="slidenum">
              <a:rPr b="0" lang="en-US" sz="1200" spc="-1" strike="noStrike">
                <a:latin typeface="Times New Roman"/>
              </a:rPr>
              <a:t>1</a:t>
            </a:fld>
            <a:endParaRPr b="0" lang="en-US" sz="1200" spc="-1" strike="noStrike">
              <a:latin typeface="Times New Roman"/>
            </a:endParaRPr>
          </a:p>
        </p:txBody>
      </p:sp>
      <p:sp>
        <p:nvSpPr>
          <p:cNvPr id="553" name="PlaceHolder 2"/>
          <p:cNvSpPr>
            <a:spLocks noGrp="1"/>
          </p:cNvSpPr>
          <p:nvPr>
            <p:ph type="sldImg"/>
          </p:nvPr>
        </p:nvSpPr>
        <p:spPr>
          <a:xfrm>
            <a:off x="290520" y="704880"/>
            <a:ext cx="6264000" cy="3524040"/>
          </a:xfrm>
          <a:prstGeom prst="rect">
            <a:avLst/>
          </a:prstGeom>
        </p:spPr>
      </p:sp>
      <p:sp>
        <p:nvSpPr>
          <p:cNvPr id="554"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5"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6000D774-4378-4507-94FC-15FDB8133620}" type="slidenum">
              <a:rPr b="0" lang="en-US" sz="1200" spc="-1" strike="noStrike">
                <a:latin typeface="Times New Roman"/>
              </a:rPr>
              <a:t>1</a:t>
            </a:fld>
            <a:endParaRPr b="0" lang="en-US" sz="1200" spc="-1" strike="noStrike">
              <a:latin typeface="Times New Roman"/>
            </a:endParaRPr>
          </a:p>
        </p:txBody>
      </p:sp>
      <p:sp>
        <p:nvSpPr>
          <p:cNvPr id="556" name="PlaceHolder 2"/>
          <p:cNvSpPr>
            <a:spLocks noGrp="1"/>
          </p:cNvSpPr>
          <p:nvPr>
            <p:ph type="sldImg"/>
          </p:nvPr>
        </p:nvSpPr>
        <p:spPr>
          <a:xfrm>
            <a:off x="290520" y="704880"/>
            <a:ext cx="6264000" cy="3524040"/>
          </a:xfrm>
          <a:prstGeom prst="rect">
            <a:avLst/>
          </a:prstGeom>
        </p:spPr>
      </p:sp>
      <p:sp>
        <p:nvSpPr>
          <p:cNvPr id="557"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D865B84A-215A-4831-A643-FB41A9FB03D7}" type="slidenum">
              <a:rPr b="0" lang="en-US" sz="1200" spc="-1" strike="noStrike">
                <a:latin typeface="Times New Roman"/>
              </a:rPr>
              <a:t>1</a:t>
            </a:fld>
            <a:endParaRPr b="0" lang="en-US" sz="1200" spc="-1" strike="noStrike">
              <a:latin typeface="Times New Roman"/>
            </a:endParaRPr>
          </a:p>
        </p:txBody>
      </p:sp>
      <p:sp>
        <p:nvSpPr>
          <p:cNvPr id="559" name="PlaceHolder 2"/>
          <p:cNvSpPr>
            <a:spLocks noGrp="1"/>
          </p:cNvSpPr>
          <p:nvPr>
            <p:ph type="sldImg"/>
          </p:nvPr>
        </p:nvSpPr>
        <p:spPr>
          <a:xfrm>
            <a:off x="290520" y="704880"/>
            <a:ext cx="6264000" cy="3524040"/>
          </a:xfrm>
          <a:prstGeom prst="rect">
            <a:avLst/>
          </a:prstGeom>
        </p:spPr>
      </p:sp>
      <p:sp>
        <p:nvSpPr>
          <p:cNvPr id="560"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1"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ED7243D2-ECD3-41CF-891D-3FA51B447BD9}" type="slidenum">
              <a:rPr b="0" lang="en-US" sz="1200" spc="-1" strike="noStrike">
                <a:solidFill>
                  <a:srgbClr val="000000"/>
                </a:solidFill>
                <a:latin typeface="Calibri"/>
                <a:ea typeface="ＭＳ Ｐゴシック"/>
              </a:rPr>
              <a:t>1</a:t>
            </a:fld>
            <a:endParaRPr b="0" lang="en-US" sz="1200" spc="-1" strike="noStrike">
              <a:latin typeface="Times New Roman"/>
            </a:endParaRPr>
          </a:p>
        </p:txBody>
      </p:sp>
      <p:sp>
        <p:nvSpPr>
          <p:cNvPr id="562" name="PlaceHolder 2"/>
          <p:cNvSpPr>
            <a:spLocks noGrp="1"/>
          </p:cNvSpPr>
          <p:nvPr>
            <p:ph type="sldImg"/>
          </p:nvPr>
        </p:nvSpPr>
        <p:spPr>
          <a:xfrm>
            <a:off x="290520" y="704880"/>
            <a:ext cx="6264000" cy="3524040"/>
          </a:xfrm>
          <a:prstGeom prst="rect">
            <a:avLst/>
          </a:prstGeom>
        </p:spPr>
      </p:sp>
      <p:sp>
        <p:nvSpPr>
          <p:cNvPr id="563"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45BA5EA5-2403-4EE1-AF7B-3FDA3795BAA1}" type="slidenum">
              <a:rPr b="0" lang="en-US" sz="1200" spc="-1" strike="noStrike">
                <a:latin typeface="Times New Roman"/>
              </a:rPr>
              <a:t>1</a:t>
            </a:fld>
            <a:endParaRPr b="0" lang="en-US" sz="1200" spc="-1" strike="noStrike">
              <a:latin typeface="Times New Roman"/>
            </a:endParaRPr>
          </a:p>
        </p:txBody>
      </p:sp>
      <p:sp>
        <p:nvSpPr>
          <p:cNvPr id="418" name="PlaceHolder 2"/>
          <p:cNvSpPr>
            <a:spLocks noGrp="1"/>
          </p:cNvSpPr>
          <p:nvPr>
            <p:ph type="sldImg"/>
          </p:nvPr>
        </p:nvSpPr>
        <p:spPr>
          <a:xfrm>
            <a:off x="290520" y="704880"/>
            <a:ext cx="6264000" cy="3524040"/>
          </a:xfrm>
          <a:prstGeom prst="rect">
            <a:avLst/>
          </a:prstGeom>
        </p:spPr>
      </p:sp>
      <p:sp>
        <p:nvSpPr>
          <p:cNvPr id="419"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4"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CBB1B25A-8E6D-4BC5-9504-EFEB04857DEC}" type="slidenum">
              <a:rPr b="0" lang="en-US" sz="1200" spc="-1" strike="noStrike">
                <a:latin typeface="Times New Roman"/>
              </a:rPr>
              <a:t>1</a:t>
            </a:fld>
            <a:endParaRPr b="0" lang="en-US" sz="1200" spc="-1" strike="noStrike">
              <a:latin typeface="Times New Roman"/>
            </a:endParaRPr>
          </a:p>
        </p:txBody>
      </p:sp>
      <p:sp>
        <p:nvSpPr>
          <p:cNvPr id="565" name="PlaceHolder 2"/>
          <p:cNvSpPr>
            <a:spLocks noGrp="1"/>
          </p:cNvSpPr>
          <p:nvPr>
            <p:ph type="sldImg"/>
          </p:nvPr>
        </p:nvSpPr>
        <p:spPr>
          <a:xfrm>
            <a:off x="290520" y="704880"/>
            <a:ext cx="6264000" cy="3524040"/>
          </a:xfrm>
          <a:prstGeom prst="rect">
            <a:avLst/>
          </a:prstGeom>
        </p:spPr>
      </p:sp>
      <p:sp>
        <p:nvSpPr>
          <p:cNvPr id="566"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B04BAD98-8511-4B77-9270-7E1E5B8D3F9D}" type="slidenum">
              <a:rPr b="0" lang="en-US" sz="1200" spc="-1" strike="noStrike">
                <a:latin typeface="Times New Roman"/>
              </a:rPr>
              <a:t>1</a:t>
            </a:fld>
            <a:endParaRPr b="0" lang="en-US" sz="1200" spc="-1" strike="noStrike">
              <a:latin typeface="Times New Roman"/>
            </a:endParaRPr>
          </a:p>
        </p:txBody>
      </p:sp>
      <p:sp>
        <p:nvSpPr>
          <p:cNvPr id="568" name="PlaceHolder 2"/>
          <p:cNvSpPr>
            <a:spLocks noGrp="1"/>
          </p:cNvSpPr>
          <p:nvPr>
            <p:ph type="sldImg"/>
          </p:nvPr>
        </p:nvSpPr>
        <p:spPr>
          <a:xfrm>
            <a:off x="290520" y="704880"/>
            <a:ext cx="6264000" cy="3524040"/>
          </a:xfrm>
          <a:prstGeom prst="rect">
            <a:avLst/>
          </a:prstGeom>
        </p:spPr>
      </p:sp>
      <p:sp>
        <p:nvSpPr>
          <p:cNvPr id="569"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0"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44A348A5-2C68-4966-9FA5-308F4F14F41B}" type="slidenum">
              <a:rPr b="0" lang="en-US" sz="1200" spc="-1" strike="noStrike">
                <a:solidFill>
                  <a:srgbClr val="000000"/>
                </a:solidFill>
                <a:latin typeface="Calibri"/>
                <a:ea typeface="ＭＳ Ｐゴシック"/>
              </a:rPr>
              <a:t>1</a:t>
            </a:fld>
            <a:endParaRPr b="0" lang="en-US" sz="1200" spc="-1" strike="noStrike">
              <a:latin typeface="Times New Roman"/>
            </a:endParaRPr>
          </a:p>
        </p:txBody>
      </p:sp>
      <p:sp>
        <p:nvSpPr>
          <p:cNvPr id="571" name="PlaceHolder 2"/>
          <p:cNvSpPr>
            <a:spLocks noGrp="1"/>
          </p:cNvSpPr>
          <p:nvPr>
            <p:ph type="sldImg"/>
          </p:nvPr>
        </p:nvSpPr>
        <p:spPr>
          <a:xfrm>
            <a:off x="290520" y="704880"/>
            <a:ext cx="6264000" cy="3524040"/>
          </a:xfrm>
          <a:prstGeom prst="rect">
            <a:avLst/>
          </a:prstGeom>
        </p:spPr>
      </p:sp>
      <p:sp>
        <p:nvSpPr>
          <p:cNvPr id="572"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F33A8028-EE8A-4C7B-B3F8-329370C3E2FB}" type="slidenum">
              <a:rPr b="0" lang="en-US" sz="1200" spc="-1" strike="noStrike">
                <a:solidFill>
                  <a:srgbClr val="000000"/>
                </a:solidFill>
                <a:latin typeface="Calibri"/>
                <a:ea typeface="ＭＳ Ｐゴシック"/>
              </a:rPr>
              <a:t>1</a:t>
            </a:fld>
            <a:endParaRPr b="0" lang="en-US" sz="1200" spc="-1" strike="noStrike">
              <a:latin typeface="Times New Roman"/>
            </a:endParaRPr>
          </a:p>
        </p:txBody>
      </p:sp>
      <p:sp>
        <p:nvSpPr>
          <p:cNvPr id="574" name="PlaceHolder 2"/>
          <p:cNvSpPr>
            <a:spLocks noGrp="1"/>
          </p:cNvSpPr>
          <p:nvPr>
            <p:ph type="sldImg"/>
          </p:nvPr>
        </p:nvSpPr>
        <p:spPr>
          <a:xfrm>
            <a:off x="290520" y="704880"/>
            <a:ext cx="6264000" cy="3524040"/>
          </a:xfrm>
          <a:prstGeom prst="rect">
            <a:avLst/>
          </a:prstGeom>
        </p:spPr>
      </p:sp>
      <p:sp>
        <p:nvSpPr>
          <p:cNvPr id="575"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6"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62D0DBD8-43B4-4091-B561-512E406FD374}" type="slidenum">
              <a:rPr b="0" lang="en-US" sz="1200" spc="-1" strike="noStrike">
                <a:latin typeface="Times New Roman"/>
              </a:rPr>
              <a:t>1</a:t>
            </a:fld>
            <a:endParaRPr b="0" lang="en-US" sz="1200" spc="-1" strike="noStrike">
              <a:latin typeface="Times New Roman"/>
            </a:endParaRPr>
          </a:p>
        </p:txBody>
      </p:sp>
      <p:sp>
        <p:nvSpPr>
          <p:cNvPr id="577" name="PlaceHolder 2"/>
          <p:cNvSpPr>
            <a:spLocks noGrp="1"/>
          </p:cNvSpPr>
          <p:nvPr>
            <p:ph type="sldImg"/>
          </p:nvPr>
        </p:nvSpPr>
        <p:spPr>
          <a:xfrm>
            <a:off x="290520" y="704880"/>
            <a:ext cx="6264000" cy="3524040"/>
          </a:xfrm>
          <a:prstGeom prst="rect">
            <a:avLst/>
          </a:prstGeom>
        </p:spPr>
      </p:sp>
      <p:sp>
        <p:nvSpPr>
          <p:cNvPr id="578"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9"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5D914B61-FC95-4AE2-A1B7-BCA5792160D0}" type="slidenum">
              <a:rPr b="0" lang="en-US" sz="1200" spc="-1" strike="noStrike">
                <a:solidFill>
                  <a:srgbClr val="000000"/>
                </a:solidFill>
                <a:latin typeface="Lucida Sans"/>
                <a:ea typeface="ＭＳ Ｐゴシック"/>
              </a:rPr>
              <a:t>1</a:t>
            </a:fld>
            <a:endParaRPr b="0" lang="en-US" sz="1200" spc="-1" strike="noStrike">
              <a:latin typeface="Times New Roman"/>
            </a:endParaRPr>
          </a:p>
        </p:txBody>
      </p:sp>
      <p:sp>
        <p:nvSpPr>
          <p:cNvPr id="580" name="PlaceHolder 2"/>
          <p:cNvSpPr>
            <a:spLocks noGrp="1"/>
          </p:cNvSpPr>
          <p:nvPr>
            <p:ph type="sldImg"/>
          </p:nvPr>
        </p:nvSpPr>
        <p:spPr>
          <a:xfrm>
            <a:off x="290520" y="704880"/>
            <a:ext cx="6264000" cy="3524040"/>
          </a:xfrm>
          <a:prstGeom prst="rect">
            <a:avLst/>
          </a:prstGeom>
        </p:spPr>
      </p:sp>
      <p:sp>
        <p:nvSpPr>
          <p:cNvPr id="581"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B43051AA-0DD7-4862-86A9-F3E49508C2B6}" type="slidenum">
              <a:rPr b="0" lang="en-US" sz="1200" spc="-1" strike="noStrike">
                <a:solidFill>
                  <a:srgbClr val="000000"/>
                </a:solidFill>
                <a:latin typeface="Calibri"/>
                <a:ea typeface="ＭＳ Ｐゴシック"/>
              </a:rPr>
              <a:t>1</a:t>
            </a:fld>
            <a:endParaRPr b="0" lang="en-US" sz="1200" spc="-1" strike="noStrike">
              <a:latin typeface="Times New Roman"/>
            </a:endParaRPr>
          </a:p>
        </p:txBody>
      </p:sp>
      <p:sp>
        <p:nvSpPr>
          <p:cNvPr id="583" name="PlaceHolder 2"/>
          <p:cNvSpPr>
            <a:spLocks noGrp="1"/>
          </p:cNvSpPr>
          <p:nvPr>
            <p:ph type="sldImg"/>
          </p:nvPr>
        </p:nvSpPr>
        <p:spPr>
          <a:xfrm>
            <a:off x="290520" y="704880"/>
            <a:ext cx="6264000" cy="3524040"/>
          </a:xfrm>
          <a:prstGeom prst="rect">
            <a:avLst/>
          </a:prstGeom>
        </p:spPr>
      </p:sp>
      <p:sp>
        <p:nvSpPr>
          <p:cNvPr id="584"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34B359AD-BBAC-4310-B1EC-74F98A07123B}" type="slidenum">
              <a:rPr b="0" lang="en-US" sz="1200" spc="-1" strike="noStrike">
                <a:latin typeface="Times New Roman"/>
              </a:rPr>
              <a:t>1</a:t>
            </a:fld>
            <a:endParaRPr b="0" lang="en-US" sz="1200" spc="-1" strike="noStrike">
              <a:latin typeface="Times New Roman"/>
            </a:endParaRPr>
          </a:p>
        </p:txBody>
      </p:sp>
      <p:sp>
        <p:nvSpPr>
          <p:cNvPr id="421" name="PlaceHolder 2"/>
          <p:cNvSpPr>
            <a:spLocks noGrp="1"/>
          </p:cNvSpPr>
          <p:nvPr>
            <p:ph type="sldImg"/>
          </p:nvPr>
        </p:nvSpPr>
        <p:spPr>
          <a:xfrm>
            <a:off x="290520" y="704880"/>
            <a:ext cx="6264000" cy="3524040"/>
          </a:xfrm>
          <a:prstGeom prst="rect">
            <a:avLst/>
          </a:prstGeom>
        </p:spPr>
      </p:sp>
      <p:sp>
        <p:nvSpPr>
          <p:cNvPr id="422"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5"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D85C5A81-E550-4A67-92A4-AB497528F7C6}"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
        <p:nvSpPr>
          <p:cNvPr id="586" name="PlaceHolder 2"/>
          <p:cNvSpPr>
            <a:spLocks noGrp="1"/>
          </p:cNvSpPr>
          <p:nvPr>
            <p:ph type="sldImg"/>
          </p:nvPr>
        </p:nvSpPr>
        <p:spPr>
          <a:xfrm>
            <a:off x="290520" y="704880"/>
            <a:ext cx="6264000" cy="3524040"/>
          </a:xfrm>
          <a:prstGeom prst="rect">
            <a:avLst/>
          </a:prstGeom>
        </p:spPr>
      </p:sp>
      <p:sp>
        <p:nvSpPr>
          <p:cNvPr id="587"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CC484F6C-A4F3-40E3-947D-7D4EB5595AE2}"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
        <p:nvSpPr>
          <p:cNvPr id="589" name="PlaceHolder 2"/>
          <p:cNvSpPr>
            <a:spLocks noGrp="1"/>
          </p:cNvSpPr>
          <p:nvPr>
            <p:ph type="sldImg"/>
          </p:nvPr>
        </p:nvSpPr>
        <p:spPr>
          <a:xfrm>
            <a:off x="290520" y="704880"/>
            <a:ext cx="6264000" cy="3524040"/>
          </a:xfrm>
          <a:prstGeom prst="rect">
            <a:avLst/>
          </a:prstGeom>
        </p:spPr>
      </p:sp>
      <p:sp>
        <p:nvSpPr>
          <p:cNvPr id="590"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584BB579-9F77-4B37-9D78-DB876557CD2C}" type="slidenum">
              <a:rPr b="0" lang="en-US" sz="1200" spc="-1" strike="noStrike">
                <a:solidFill>
                  <a:srgbClr val="000000"/>
                </a:solidFill>
                <a:latin typeface="Calibri"/>
                <a:ea typeface="ＭＳ Ｐゴシック"/>
              </a:rPr>
              <a:t>&lt;number&gt;</a:t>
            </a:fld>
            <a:endParaRPr b="0" lang="en-US" sz="1200" spc="-1" strike="noStrike">
              <a:latin typeface="Times New Roman"/>
            </a:endParaRPr>
          </a:p>
        </p:txBody>
      </p:sp>
      <p:sp>
        <p:nvSpPr>
          <p:cNvPr id="592" name="PlaceHolder 2"/>
          <p:cNvSpPr>
            <a:spLocks noGrp="1"/>
          </p:cNvSpPr>
          <p:nvPr>
            <p:ph type="sldImg"/>
          </p:nvPr>
        </p:nvSpPr>
        <p:spPr>
          <a:xfrm>
            <a:off x="290520" y="704880"/>
            <a:ext cx="6264000" cy="3524040"/>
          </a:xfrm>
          <a:prstGeom prst="rect">
            <a:avLst/>
          </a:prstGeom>
        </p:spPr>
      </p:sp>
      <p:sp>
        <p:nvSpPr>
          <p:cNvPr id="593"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4"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48BC9580-2F2E-4AE1-869C-F30438DF0B4E}" type="slidenum">
              <a:rPr b="0" lang="en-US" sz="1200" spc="-1" strike="noStrike">
                <a:solidFill>
                  <a:srgbClr val="000000"/>
                </a:solidFill>
                <a:latin typeface="Lucida Sans"/>
                <a:ea typeface="ＭＳ Ｐゴシック"/>
              </a:rPr>
              <a:t>&lt;number&gt;</a:t>
            </a:fld>
            <a:endParaRPr b="0" lang="en-US" sz="1200" spc="-1" strike="noStrike">
              <a:latin typeface="Times New Roman"/>
            </a:endParaRPr>
          </a:p>
        </p:txBody>
      </p:sp>
      <p:sp>
        <p:nvSpPr>
          <p:cNvPr id="595" name="PlaceHolder 2"/>
          <p:cNvSpPr>
            <a:spLocks noGrp="1"/>
          </p:cNvSpPr>
          <p:nvPr>
            <p:ph type="sldImg"/>
          </p:nvPr>
        </p:nvSpPr>
        <p:spPr>
          <a:xfrm>
            <a:off x="290520" y="704880"/>
            <a:ext cx="6264000" cy="3524040"/>
          </a:xfrm>
          <a:prstGeom prst="rect">
            <a:avLst/>
          </a:prstGeom>
        </p:spPr>
      </p:sp>
      <p:sp>
        <p:nvSpPr>
          <p:cNvPr id="596"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303EA5DA-E387-4ACE-A1E1-B3E122DB2F07}" type="slidenum">
              <a:rPr b="0" lang="en-US" sz="1200" spc="-1" strike="noStrike">
                <a:latin typeface="Times New Roman"/>
              </a:rPr>
              <a:t>1</a:t>
            </a:fld>
            <a:endParaRPr b="0" lang="en-US" sz="1200" spc="-1" strike="noStrike">
              <a:latin typeface="Times New Roman"/>
            </a:endParaRPr>
          </a:p>
        </p:txBody>
      </p:sp>
      <p:sp>
        <p:nvSpPr>
          <p:cNvPr id="424" name="PlaceHolder 2"/>
          <p:cNvSpPr>
            <a:spLocks noGrp="1"/>
          </p:cNvSpPr>
          <p:nvPr>
            <p:ph type="sldImg"/>
          </p:nvPr>
        </p:nvSpPr>
        <p:spPr>
          <a:xfrm>
            <a:off x="290520" y="704880"/>
            <a:ext cx="6264000" cy="3524040"/>
          </a:xfrm>
          <a:prstGeom prst="rect">
            <a:avLst/>
          </a:prstGeom>
        </p:spPr>
      </p:sp>
      <p:sp>
        <p:nvSpPr>
          <p:cNvPr id="425"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6" name="TextShape 1"/>
          <p:cNvSpPr txBox="1"/>
          <p:nvPr/>
        </p:nvSpPr>
        <p:spPr>
          <a:xfrm>
            <a:off x="3878280" y="8926560"/>
            <a:ext cx="2966760" cy="469440"/>
          </a:xfrm>
          <a:prstGeom prst="rect">
            <a:avLst/>
          </a:prstGeom>
          <a:noFill/>
          <a:ln w="9360">
            <a:noFill/>
          </a:ln>
        </p:spPr>
        <p:txBody>
          <a:bodyPr anchor="b">
            <a:noAutofit/>
          </a:bodyPr>
          <a:p>
            <a:pPr algn="r">
              <a:lnSpc>
                <a:spcPct val="100000"/>
              </a:lnSpc>
            </a:pPr>
            <a:fld id="{EE07A625-C2E6-4AF9-99AE-31F6C7416F0C}" type="slidenum">
              <a:rPr b="0" lang="en-US" sz="1200" spc="-1" strike="noStrike">
                <a:latin typeface="Times New Roman"/>
              </a:rPr>
              <a:t>1</a:t>
            </a:fld>
            <a:endParaRPr b="0" lang="en-US" sz="1200" spc="-1" strike="noStrike">
              <a:latin typeface="Times New Roman"/>
            </a:endParaRPr>
          </a:p>
        </p:txBody>
      </p:sp>
      <p:sp>
        <p:nvSpPr>
          <p:cNvPr id="427" name="PlaceHolder 2"/>
          <p:cNvSpPr>
            <a:spLocks noGrp="1"/>
          </p:cNvSpPr>
          <p:nvPr>
            <p:ph type="sldImg"/>
          </p:nvPr>
        </p:nvSpPr>
        <p:spPr>
          <a:xfrm>
            <a:off x="290520" y="704880"/>
            <a:ext cx="6264000" cy="3524040"/>
          </a:xfrm>
          <a:prstGeom prst="rect">
            <a:avLst/>
          </a:prstGeom>
        </p:spPr>
      </p:sp>
      <p:sp>
        <p:nvSpPr>
          <p:cNvPr id="428" name="PlaceHolder 3"/>
          <p:cNvSpPr>
            <a:spLocks noGrp="1"/>
          </p:cNvSpPr>
          <p:nvPr>
            <p:ph type="body"/>
          </p:nvPr>
        </p:nvSpPr>
        <p:spPr>
          <a:xfrm>
            <a:off x="912960" y="4464000"/>
            <a:ext cx="5019480" cy="4227120"/>
          </a:xfrm>
          <a:prstGeom prst="rect">
            <a:avLst/>
          </a:prstGeom>
        </p:spPr>
        <p:txBody>
          <a:bodyPr>
            <a:noAutofit/>
          </a:bodyPr>
          <a:p>
            <a:endParaRPr b="0" lang="en-US"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3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3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3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3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3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3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3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3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4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4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4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4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53"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5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
        <p:nvSpPr>
          <p:cNvPr id="5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0" name="PlaceHolder 1"/>
          <p:cNvSpPr>
            <a:spLocks noGrp="1"/>
          </p:cNvSpPr>
          <p:nvPr>
            <p:ph type="subTitle"/>
          </p:nvPr>
        </p:nvSpPr>
        <p:spPr>
          <a:xfrm>
            <a:off x="4572000" y="510840"/>
            <a:ext cx="3890520" cy="6020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6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6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
        <p:nvSpPr>
          <p:cNvPr id="6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9"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6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
        <p:nvSpPr>
          <p:cNvPr id="6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6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7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7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7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7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7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7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7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7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8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8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8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8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8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8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8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97"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99"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101"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
        <p:nvSpPr>
          <p:cNvPr id="10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1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4572000" y="510840"/>
            <a:ext cx="3890520" cy="6020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10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0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
        <p:nvSpPr>
          <p:cNvPr id="10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110"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
        <p:nvSpPr>
          <p:cNvPr id="11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12"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11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1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16"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118"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19"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12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2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2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24"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126"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27"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28"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29"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30"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31"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1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
        <p:nvSpPr>
          <p:cNvPr id="1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0" y="510840"/>
            <a:ext cx="3890520" cy="6020640"/>
          </a:xfrm>
          <a:prstGeom prst="rect">
            <a:avLst/>
          </a:prstGeom>
        </p:spPr>
        <p:txBody>
          <a:bodyPr lIns="0" rIns="0" tIns="0" bIns="0" anchor="ctr">
            <a:sp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1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1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
        <p:nvSpPr>
          <p:cNvPr id="2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2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2400" spc="-1" strike="noStrike">
              <a:solidFill>
                <a:srgbClr val="000000"/>
              </a:solidFill>
              <a:latin typeface="Calibri"/>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2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0" y="510840"/>
            <a:ext cx="3890520" cy="1298520"/>
          </a:xfrm>
          <a:prstGeom prst="rect">
            <a:avLst/>
          </a:prstGeom>
        </p:spPr>
        <p:txBody>
          <a:bodyPr lIns="0" rIns="0" tIns="0" bIns="0" anchor="ctr">
            <a:spAutoFit/>
          </a:bodyPr>
          <a:p>
            <a:endParaRPr b="0" lang="en-US" sz="2400" spc="-1" strike="noStrike">
              <a:solidFill>
                <a:srgbClr val="000000"/>
              </a:solidFill>
              <a:latin typeface="Lucida Sans"/>
            </a:endParaRPr>
          </a:p>
        </p:txBody>
      </p:sp>
      <p:sp>
        <p:nvSpPr>
          <p:cNvPr id="2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2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2400" spc="-1" strike="noStrike">
              <a:solidFill>
                <a:srgbClr val="000000"/>
              </a:solidFill>
              <a:latin typeface="Calibri"/>
            </a:endParaRPr>
          </a:p>
        </p:txBody>
      </p:sp>
      <p:sp>
        <p:nvSpPr>
          <p:cNvPr id="2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24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9" descr=""/>
          <p:cNvPicPr/>
          <p:nvPr/>
        </p:nvPicPr>
        <p:blipFill>
          <a:blip r:embed="rId2"/>
          <a:stretch/>
        </p:blipFill>
        <p:spPr>
          <a:xfrm>
            <a:off x="273960" y="285840"/>
            <a:ext cx="868680" cy="874440"/>
          </a:xfrm>
          <a:prstGeom prst="rect">
            <a:avLst/>
          </a:prstGeom>
          <a:ln>
            <a:noFill/>
          </a:ln>
        </p:spPr>
      </p:pic>
      <p:sp>
        <p:nvSpPr>
          <p:cNvPr id="1" name="CustomShape 1" hidden="1"/>
          <p:cNvSpPr/>
          <p:nvPr/>
        </p:nvSpPr>
        <p:spPr>
          <a:xfrm>
            <a:off x="76320" y="4320"/>
            <a:ext cx="129492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a4001d"/>
                </a:solidFill>
                <a:latin typeface="Calibri"/>
                <a:ea typeface="ＭＳ Ｐゴシック"/>
              </a:rPr>
              <a:t>Dan Jurafsky</a:t>
            </a:r>
            <a:endParaRPr b="0" lang="en-US" sz="1100" spc="-1" strike="noStrike">
              <a:latin typeface="Arial"/>
            </a:endParaRPr>
          </a:p>
        </p:txBody>
      </p:sp>
      <p:sp>
        <p:nvSpPr>
          <p:cNvPr id="2" name="PlaceHolder 2"/>
          <p:cNvSpPr>
            <a:spLocks noGrp="1"/>
          </p:cNvSpPr>
          <p:nvPr>
            <p:ph type="title"/>
          </p:nvPr>
        </p:nvSpPr>
        <p:spPr>
          <a:xfrm>
            <a:off x="4572000" y="510840"/>
            <a:ext cx="3890520" cy="1298520"/>
          </a:xfrm>
          <a:prstGeom prst="rect">
            <a:avLst/>
          </a:prstGeom>
        </p:spPr>
        <p:txBody>
          <a:bodyPr anchor="b">
            <a:noAutofit/>
          </a:bodyPr>
          <a:p>
            <a:pPr algn="ctr">
              <a:lnSpc>
                <a:spcPct val="100000"/>
              </a:lnSpc>
            </a:pPr>
            <a:r>
              <a:rPr b="1" lang="en-US" sz="2800" spc="-1" strike="noStrike">
                <a:solidFill>
                  <a:srgbClr val="000000"/>
                </a:solidFill>
                <a:latin typeface="Calibri"/>
                <a:ea typeface="ＭＳ Ｐゴシック"/>
              </a:rPr>
              <a:t>Click to edit Master title style</a:t>
            </a:r>
            <a:endParaRPr b="0" lang="en-US" sz="2800" spc="-1" strike="noStrike">
              <a:solidFill>
                <a:srgbClr val="000000"/>
              </a:solidFill>
              <a:latin typeface="Lucida Sans"/>
            </a:endParaRPr>
          </a:p>
        </p:txBody>
      </p:sp>
      <p:sp>
        <p:nvSpPr>
          <p:cNvPr id="3" name="PlaceHolder 3"/>
          <p:cNvSpPr>
            <a:spLocks noGrp="1"/>
          </p:cNvSpPr>
          <p:nvPr>
            <p:ph type="dt"/>
          </p:nvPr>
        </p:nvSpPr>
        <p:spPr>
          <a:xfrm>
            <a:off x="7238880" y="4705200"/>
            <a:ext cx="1218960" cy="342720"/>
          </a:xfrm>
          <a:prstGeom prst="rect">
            <a:avLst/>
          </a:prstGeom>
        </p:spPr>
        <p:txBody>
          <a:bodyPr anchor="b">
            <a:noAutofit/>
          </a:bodyPr>
          <a:p>
            <a:endParaRPr b="0" lang="en-US" sz="2400" spc="-1" strike="noStrike">
              <a:latin typeface="Times New Roman"/>
            </a:endParaRPr>
          </a:p>
        </p:txBody>
      </p:sp>
      <p:sp>
        <p:nvSpPr>
          <p:cNvPr id="4" name="PlaceHolder 4"/>
          <p:cNvSpPr>
            <a:spLocks noGrp="1"/>
          </p:cNvSpPr>
          <p:nvPr>
            <p:ph type="ftr"/>
          </p:nvPr>
        </p:nvSpPr>
        <p:spPr>
          <a:xfrm>
            <a:off x="5334120" y="4705200"/>
            <a:ext cx="1904760" cy="342720"/>
          </a:xfrm>
          <a:prstGeom prst="rect">
            <a:avLst/>
          </a:prstGeom>
        </p:spPr>
        <p:txBody>
          <a:bodyPr anchor="b">
            <a:noAutofit/>
          </a:bodyPr>
          <a:p>
            <a:endParaRPr b="0" lang="en-US" sz="2400" spc="-1" strike="noStrike">
              <a:latin typeface="Times New Roman"/>
            </a:endParaRPr>
          </a:p>
        </p:txBody>
      </p:sp>
      <p:pic>
        <p:nvPicPr>
          <p:cNvPr id="5" name="Picture 8" descr="wordcloud2.jpg"/>
          <p:cNvPicPr/>
          <p:nvPr/>
        </p:nvPicPr>
        <p:blipFill>
          <a:blip r:embed="rId3"/>
          <a:srcRect l="19741" t="8414" r="20306" b="8153"/>
          <a:stretch/>
        </p:blipFill>
        <p:spPr>
          <a:xfrm>
            <a:off x="781560" y="165960"/>
            <a:ext cx="2647080" cy="4767840"/>
          </a:xfrm>
          <a:prstGeom prst="rect">
            <a:avLst/>
          </a:prstGeom>
          <a:ln>
            <a:noFill/>
          </a:ln>
        </p:spPr>
      </p:pic>
      <p:sp>
        <p:nvSpPr>
          <p:cNvPr id="6" name="PlaceHolder 5"/>
          <p:cNvSpPr>
            <a:spLocks noGrp="1"/>
          </p:cNvSpPr>
          <p:nvPr>
            <p:ph type="sldNum"/>
          </p:nvPr>
        </p:nvSpPr>
        <p:spPr>
          <a:xfrm>
            <a:off x="4572000" y="4705200"/>
            <a:ext cx="764640" cy="342720"/>
          </a:xfrm>
          <a:prstGeom prst="rect">
            <a:avLst/>
          </a:prstGeom>
        </p:spPr>
        <p:txBody>
          <a:bodyPr anchor="b">
            <a:noAutofit/>
          </a:bodyPr>
          <a:p>
            <a:pPr>
              <a:lnSpc>
                <a:spcPct val="100000"/>
              </a:lnSpc>
            </a:pPr>
            <a:fld id="{FCB522FA-6FCE-4514-82A0-FC5E3794E7B4}" type="slidenum">
              <a:rPr b="0" lang="en-US" sz="1400" spc="-1" strike="noStrike">
                <a:solidFill>
                  <a:srgbClr val="e7d19a"/>
                </a:solidFill>
                <a:latin typeface="Calibri"/>
                <a:ea typeface="ＭＳ Ｐゴシック"/>
              </a:rPr>
              <a:t>22</a:t>
            </a:fld>
            <a:endParaRPr b="0" lang="en-US" sz="1400" spc="-1" strike="noStrike">
              <a:latin typeface="Times New Roman"/>
            </a:endParaRPr>
          </a:p>
        </p:txBody>
      </p:sp>
      <p:sp>
        <p:nvSpPr>
          <p:cNvPr id="7" name="PlaceHolder 6"/>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Calibri"/>
              </a:rPr>
              <a:t>Click to edit the outline text format</a:t>
            </a:r>
            <a:endParaRPr b="0" lang="en-US" sz="24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4" name="Picture 9" descr=""/>
          <p:cNvPicPr/>
          <p:nvPr/>
        </p:nvPicPr>
        <p:blipFill>
          <a:blip r:embed="rId2"/>
          <a:stretch/>
        </p:blipFill>
        <p:spPr>
          <a:xfrm>
            <a:off x="273960" y="285840"/>
            <a:ext cx="868680" cy="874440"/>
          </a:xfrm>
          <a:prstGeom prst="rect">
            <a:avLst/>
          </a:prstGeom>
          <a:ln>
            <a:noFill/>
          </a:ln>
        </p:spPr>
      </p:pic>
      <p:sp>
        <p:nvSpPr>
          <p:cNvPr id="45" name="CustomShape 1"/>
          <p:cNvSpPr/>
          <p:nvPr/>
        </p:nvSpPr>
        <p:spPr>
          <a:xfrm>
            <a:off x="76320" y="4320"/>
            <a:ext cx="129492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a4001d"/>
                </a:solidFill>
                <a:latin typeface="Calibri"/>
                <a:ea typeface="ＭＳ Ｐゴシック"/>
              </a:rPr>
              <a:t>Dan Jurafsky</a:t>
            </a:r>
            <a:endParaRPr b="0" lang="en-US" sz="1100" spc="-1" strike="noStrike">
              <a:latin typeface="Arial"/>
            </a:endParaRPr>
          </a:p>
        </p:txBody>
      </p:sp>
      <p:sp>
        <p:nvSpPr>
          <p:cNvPr id="46" name="PlaceHolder 2"/>
          <p:cNvSpPr>
            <a:spLocks noGrp="1"/>
          </p:cNvSpPr>
          <p:nvPr>
            <p:ph type="title"/>
          </p:nvPr>
        </p:nvSpPr>
        <p:spPr>
          <a:xfrm>
            <a:off x="1371600" y="380880"/>
            <a:ext cx="7467120" cy="742680"/>
          </a:xfrm>
          <a:prstGeom prst="rect">
            <a:avLst/>
          </a:prstGeom>
        </p:spPr>
        <p:txBody>
          <a:bodyPr anchor="b">
            <a:noAutofit/>
          </a:bodyPr>
          <a:p>
            <a:pPr>
              <a:lnSpc>
                <a:spcPct val="100000"/>
              </a:lnSpc>
            </a:pPr>
            <a:r>
              <a:rPr b="1" lang="en-US" sz="3200" spc="-1" strike="noStrike">
                <a:solidFill>
                  <a:srgbClr val="000000"/>
                </a:solidFill>
                <a:latin typeface="Calibri"/>
                <a:ea typeface="ＭＳ Ｐゴシック"/>
              </a:rPr>
              <a:t>Click to edit Master title style</a:t>
            </a:r>
            <a:endParaRPr b="0" lang="en-US" sz="3200" spc="-1" strike="noStrike">
              <a:solidFill>
                <a:srgbClr val="000000"/>
              </a:solidFill>
              <a:latin typeface="Lucida Sans"/>
            </a:endParaRPr>
          </a:p>
        </p:txBody>
      </p:sp>
      <p:sp>
        <p:nvSpPr>
          <p:cNvPr id="47" name="PlaceHolder 3"/>
          <p:cNvSpPr>
            <a:spLocks noGrp="1"/>
          </p:cNvSpPr>
          <p:nvPr>
            <p:ph type="body"/>
          </p:nvPr>
        </p:nvSpPr>
        <p:spPr>
          <a:xfrm>
            <a:off x="304920" y="1352520"/>
            <a:ext cx="8534160" cy="3333240"/>
          </a:xfrm>
          <a:prstGeom prst="rect">
            <a:avLst/>
          </a:prstGeom>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Click to edit Master text styles</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Second level</a:t>
            </a:r>
            <a:endParaRPr b="0" lang="en-US" sz="2000" spc="-1" strike="noStrike">
              <a:solidFill>
                <a:srgbClr val="000000"/>
              </a:solidFill>
              <a:latin typeface="Calibri"/>
            </a:endParaRPr>
          </a:p>
          <a:p>
            <a:pPr lvl="2" marL="1028880" indent="-22824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Third level</a:t>
            </a:r>
            <a:endParaRPr b="0" lang="en-US" sz="2000" spc="-1" strike="noStrike">
              <a:solidFill>
                <a:srgbClr val="000000"/>
              </a:solidFill>
              <a:latin typeface="Calibri"/>
            </a:endParaRPr>
          </a:p>
          <a:p>
            <a:pPr lvl="3" marL="1371600" indent="-228240">
              <a:lnSpc>
                <a:spcPct val="100000"/>
              </a:lnSpc>
              <a:spcBef>
                <a:spcPts val="360"/>
              </a:spcBef>
              <a:buClr>
                <a:srgbClr val="000000"/>
              </a:buClr>
              <a:buFont typeface="Times"/>
              <a:buChar char="•"/>
            </a:pPr>
            <a:r>
              <a:rPr b="0" lang="en-US" sz="1800" spc="-1" strike="noStrike">
                <a:solidFill>
                  <a:srgbClr val="000000"/>
                </a:solidFill>
                <a:latin typeface="Calibri"/>
                <a:ea typeface="ＭＳ Ｐゴシック"/>
              </a:rPr>
              <a:t>Fourth level</a:t>
            </a:r>
            <a:endParaRPr b="0" lang="en-US" sz="1800" spc="-1" strike="noStrike">
              <a:solidFill>
                <a:srgbClr val="000000"/>
              </a:solidFill>
              <a:latin typeface="Calibri"/>
            </a:endParaRPr>
          </a:p>
          <a:p>
            <a:pPr lvl="4" marL="1714680" indent="-228240">
              <a:lnSpc>
                <a:spcPct val="100000"/>
              </a:lnSpc>
              <a:spcBef>
                <a:spcPts val="360"/>
              </a:spcBef>
              <a:buClr>
                <a:srgbClr val="cc0000"/>
              </a:buClr>
              <a:buFont typeface="Times"/>
              <a:buChar char="•"/>
            </a:pPr>
            <a:r>
              <a:rPr b="0" lang="en-US" sz="1800" spc="-1" strike="noStrike">
                <a:solidFill>
                  <a:srgbClr val="000000"/>
                </a:solidFill>
                <a:latin typeface="Calibri"/>
                <a:ea typeface="ＭＳ Ｐゴシック"/>
              </a:rPr>
              <a:t>Fifth level</a:t>
            </a:r>
            <a:endParaRPr b="0" lang="en-US" sz="1800" spc="-1" strike="noStrike">
              <a:solidFill>
                <a:srgbClr val="000000"/>
              </a:solidFill>
              <a:latin typeface="Calibri"/>
            </a:endParaRPr>
          </a:p>
        </p:txBody>
      </p:sp>
      <p:sp>
        <p:nvSpPr>
          <p:cNvPr id="48" name="PlaceHolder 4"/>
          <p:cNvSpPr>
            <a:spLocks noGrp="1"/>
          </p:cNvSpPr>
          <p:nvPr>
            <p:ph type="dt"/>
          </p:nvPr>
        </p:nvSpPr>
        <p:spPr>
          <a:xfrm>
            <a:off x="6858000" y="4705200"/>
            <a:ext cx="1980720" cy="342720"/>
          </a:xfrm>
          <a:prstGeom prst="rect">
            <a:avLst/>
          </a:prstGeom>
        </p:spPr>
        <p:txBody>
          <a:bodyPr>
            <a:noAutofit/>
          </a:bodyPr>
          <a:p>
            <a:endParaRPr b="0" lang="en-US" sz="2400" spc="-1" strike="noStrike">
              <a:latin typeface="Times New Roman"/>
            </a:endParaRPr>
          </a:p>
        </p:txBody>
      </p:sp>
      <p:sp>
        <p:nvSpPr>
          <p:cNvPr id="49" name="PlaceHolder 5"/>
          <p:cNvSpPr>
            <a:spLocks noGrp="1"/>
          </p:cNvSpPr>
          <p:nvPr>
            <p:ph type="ftr"/>
          </p:nvPr>
        </p:nvSpPr>
        <p:spPr>
          <a:xfrm>
            <a:off x="3048120" y="4705200"/>
            <a:ext cx="2895120" cy="342720"/>
          </a:xfrm>
          <a:prstGeom prst="rect">
            <a:avLst/>
          </a:prstGeom>
        </p:spPr>
        <p:txBody>
          <a:bodyPr>
            <a:noAutofit/>
          </a:bodyPr>
          <a:p>
            <a:endParaRPr b="0" lang="en-US" sz="2400" spc="-1" strike="noStrike">
              <a:latin typeface="Times New Roman"/>
            </a:endParaRPr>
          </a:p>
        </p:txBody>
      </p:sp>
      <p:sp>
        <p:nvSpPr>
          <p:cNvPr id="50" name="PlaceHolder 6"/>
          <p:cNvSpPr>
            <a:spLocks noGrp="1"/>
          </p:cNvSpPr>
          <p:nvPr>
            <p:ph type="sldNum"/>
          </p:nvPr>
        </p:nvSpPr>
        <p:spPr>
          <a:xfrm>
            <a:off x="304920" y="4705200"/>
            <a:ext cx="1980720" cy="342720"/>
          </a:xfrm>
          <a:prstGeom prst="rect">
            <a:avLst/>
          </a:prstGeom>
        </p:spPr>
        <p:txBody>
          <a:bodyPr>
            <a:noAutofit/>
          </a:bodyPr>
          <a:p>
            <a:pPr>
              <a:lnSpc>
                <a:spcPct val="100000"/>
              </a:lnSpc>
            </a:pPr>
            <a:fld id="{AEE6ABE3-AEB2-4236-A117-5BFA2113BB18}" type="slidenum">
              <a:rPr b="0" lang="en-US" sz="1400" spc="-1" strike="noStrike">
                <a:solidFill>
                  <a:srgbClr val="000000"/>
                </a:solidFill>
                <a:latin typeface="Calibri"/>
                <a:ea typeface="ＭＳ Ｐゴシック"/>
              </a:rPr>
              <a:t>1</a:t>
            </a:fld>
            <a:endParaRPr b="0" lang="en-US" sz="1400" spc="-1" strike="noStrike">
              <a:latin typeface="Times New Roman"/>
            </a:endParaRPr>
          </a:p>
        </p:txBody>
      </p:sp>
      <p:sp>
        <p:nvSpPr>
          <p:cNvPr id="51" name="CustomShape 7"/>
          <p:cNvSpPr/>
          <p:nvPr/>
        </p:nvSpPr>
        <p:spPr>
          <a:xfrm rot="5400000">
            <a:off x="-2548440" y="2548800"/>
            <a:ext cx="5143320" cy="45360"/>
          </a:xfrm>
          <a:prstGeom prst="rect">
            <a:avLst/>
          </a:prstGeom>
          <a:solidFill>
            <a:srgbClr val="a40508"/>
          </a:solidFill>
          <a:ln w="9360">
            <a:solidFill>
              <a:srgbClr val="a4001d"/>
            </a:solidFill>
            <a:miter/>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8" name="Picture 9" descr=""/>
          <p:cNvPicPr/>
          <p:nvPr/>
        </p:nvPicPr>
        <p:blipFill>
          <a:blip r:embed="rId2"/>
          <a:stretch/>
        </p:blipFill>
        <p:spPr>
          <a:xfrm>
            <a:off x="273960" y="285840"/>
            <a:ext cx="868680" cy="874440"/>
          </a:xfrm>
          <a:prstGeom prst="rect">
            <a:avLst/>
          </a:prstGeom>
          <a:ln>
            <a:noFill/>
          </a:ln>
        </p:spPr>
      </p:pic>
      <p:sp>
        <p:nvSpPr>
          <p:cNvPr id="89" name="CustomShape 1"/>
          <p:cNvSpPr/>
          <p:nvPr/>
        </p:nvSpPr>
        <p:spPr>
          <a:xfrm>
            <a:off x="76320" y="4320"/>
            <a:ext cx="1294920" cy="257760"/>
          </a:xfrm>
          <a:prstGeom prst="rect">
            <a:avLst/>
          </a:prstGeom>
          <a:noFill/>
          <a:ln>
            <a:noFill/>
          </a:ln>
        </p:spPr>
        <p:style>
          <a:lnRef idx="0"/>
          <a:fillRef idx="0"/>
          <a:effectRef idx="0"/>
          <a:fontRef idx="minor"/>
        </p:style>
        <p:txBody>
          <a:bodyPr lIns="0" rIns="0" tIns="45000" bIns="45000">
            <a:spAutoFit/>
          </a:bodyPr>
          <a:p>
            <a:pPr algn="ctr">
              <a:lnSpc>
                <a:spcPct val="100000"/>
              </a:lnSpc>
            </a:pPr>
            <a:r>
              <a:rPr b="0" lang="en-US" sz="1100" spc="-1" strike="noStrike">
                <a:solidFill>
                  <a:srgbClr val="a4001d"/>
                </a:solidFill>
                <a:latin typeface="Calibri"/>
                <a:ea typeface="ＭＳ Ｐゴシック"/>
              </a:rPr>
              <a:t>Dan Jurafsky</a:t>
            </a:r>
            <a:endParaRPr b="0" lang="en-US" sz="1100" spc="-1" strike="noStrike">
              <a:latin typeface="Arial"/>
            </a:endParaRPr>
          </a:p>
        </p:txBody>
      </p:sp>
      <p:sp>
        <p:nvSpPr>
          <p:cNvPr id="90" name="PlaceHolder 2"/>
          <p:cNvSpPr>
            <a:spLocks noGrp="1"/>
          </p:cNvSpPr>
          <p:nvPr>
            <p:ph type="title"/>
          </p:nvPr>
        </p:nvSpPr>
        <p:spPr>
          <a:xfrm>
            <a:off x="1371600" y="380880"/>
            <a:ext cx="7467120" cy="742680"/>
          </a:xfrm>
          <a:prstGeom prst="rect">
            <a:avLst/>
          </a:prstGeom>
        </p:spPr>
        <p:txBody>
          <a:bodyPr anchor="b">
            <a:noAutofit/>
          </a:bodyPr>
          <a:p>
            <a:pPr>
              <a:lnSpc>
                <a:spcPct val="100000"/>
              </a:lnSpc>
            </a:pPr>
            <a:r>
              <a:rPr b="1" lang="en-US" sz="3200" spc="-1" strike="noStrike">
                <a:solidFill>
                  <a:srgbClr val="000000"/>
                </a:solidFill>
                <a:latin typeface="Calibri"/>
                <a:ea typeface="ＭＳ Ｐゴシック"/>
              </a:rPr>
              <a:t>Click to edit Master title style</a:t>
            </a:r>
            <a:endParaRPr b="0" lang="en-US" sz="3200" spc="-1" strike="noStrike">
              <a:solidFill>
                <a:srgbClr val="000000"/>
              </a:solidFill>
              <a:latin typeface="Lucida Sans"/>
            </a:endParaRPr>
          </a:p>
        </p:txBody>
      </p:sp>
      <p:sp>
        <p:nvSpPr>
          <p:cNvPr id="91" name="PlaceHolder 3"/>
          <p:cNvSpPr>
            <a:spLocks noGrp="1"/>
          </p:cNvSpPr>
          <p:nvPr>
            <p:ph type="dt"/>
          </p:nvPr>
        </p:nvSpPr>
        <p:spPr>
          <a:xfrm>
            <a:off x="6095880" y="4705200"/>
            <a:ext cx="1980720" cy="342720"/>
          </a:xfrm>
          <a:prstGeom prst="rect">
            <a:avLst/>
          </a:prstGeom>
        </p:spPr>
        <p:txBody>
          <a:bodyPr>
            <a:noAutofit/>
          </a:bodyPr>
          <a:p>
            <a:endParaRPr b="0" lang="en-US" sz="2400" spc="-1" strike="noStrike">
              <a:latin typeface="Times New Roman"/>
            </a:endParaRPr>
          </a:p>
        </p:txBody>
      </p:sp>
      <p:sp>
        <p:nvSpPr>
          <p:cNvPr id="92" name="PlaceHolder 4"/>
          <p:cNvSpPr>
            <a:spLocks noGrp="1"/>
          </p:cNvSpPr>
          <p:nvPr>
            <p:ph type="ftr"/>
          </p:nvPr>
        </p:nvSpPr>
        <p:spPr>
          <a:xfrm>
            <a:off x="2743200" y="4686480"/>
            <a:ext cx="2895120" cy="342720"/>
          </a:xfrm>
          <a:prstGeom prst="rect">
            <a:avLst/>
          </a:prstGeom>
        </p:spPr>
        <p:txBody>
          <a:bodyPr>
            <a:noAutofit/>
          </a:bodyPr>
          <a:p>
            <a:endParaRPr b="0" lang="en-US" sz="2400" spc="-1" strike="noStrike">
              <a:latin typeface="Times New Roman"/>
            </a:endParaRPr>
          </a:p>
        </p:txBody>
      </p:sp>
      <p:sp>
        <p:nvSpPr>
          <p:cNvPr id="93" name="PlaceHolder 5"/>
          <p:cNvSpPr>
            <a:spLocks noGrp="1"/>
          </p:cNvSpPr>
          <p:nvPr>
            <p:ph type="sldNum"/>
          </p:nvPr>
        </p:nvSpPr>
        <p:spPr>
          <a:xfrm>
            <a:off x="304920" y="4705200"/>
            <a:ext cx="1980720" cy="342720"/>
          </a:xfrm>
          <a:prstGeom prst="rect">
            <a:avLst/>
          </a:prstGeom>
        </p:spPr>
        <p:txBody>
          <a:bodyPr>
            <a:noAutofit/>
          </a:bodyPr>
          <a:p>
            <a:pPr>
              <a:lnSpc>
                <a:spcPct val="100000"/>
              </a:lnSpc>
            </a:pPr>
            <a:fld id="{9143D0D0-AA83-4A5C-8DC4-BB6C2E01CC66}" type="slidenum">
              <a:rPr b="0" lang="en-US" sz="1400" spc="-1" strike="noStrike">
                <a:solidFill>
                  <a:srgbClr val="000000"/>
                </a:solidFill>
                <a:latin typeface="Calibri"/>
                <a:ea typeface="ＭＳ Ｐゴシック"/>
              </a:rPr>
              <a:t>1</a:t>
            </a:fld>
            <a:endParaRPr b="0" lang="en-US" sz="1400" spc="-1" strike="noStrike">
              <a:latin typeface="Times New Roman"/>
            </a:endParaRPr>
          </a:p>
        </p:txBody>
      </p:sp>
      <p:sp>
        <p:nvSpPr>
          <p:cNvPr id="94" name="CustomShape 6"/>
          <p:cNvSpPr/>
          <p:nvPr/>
        </p:nvSpPr>
        <p:spPr>
          <a:xfrm rot="5400000">
            <a:off x="-2548440" y="2548800"/>
            <a:ext cx="5143320" cy="45360"/>
          </a:xfrm>
          <a:prstGeom prst="rect">
            <a:avLst/>
          </a:prstGeom>
          <a:solidFill>
            <a:srgbClr val="a40508"/>
          </a:solidFill>
          <a:ln w="9360">
            <a:solidFill>
              <a:srgbClr val="a4001d"/>
            </a:solidFill>
            <a:miter/>
          </a:ln>
        </p:spPr>
        <p:style>
          <a:lnRef idx="0"/>
          <a:fillRef idx="0"/>
          <a:effectRef idx="0"/>
          <a:fontRef idx="minor"/>
        </p:style>
      </p:sp>
      <p:sp>
        <p:nvSpPr>
          <p:cNvPr id="95"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2400" spc="-1" strike="noStrike">
                <a:solidFill>
                  <a:srgbClr val="000000"/>
                </a:solidFill>
                <a:latin typeface="Calibri"/>
              </a:rPr>
              <a:t>Click to edit the outline text format</a:t>
            </a:r>
            <a:endParaRPr b="0" lang="en-US" sz="24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Second Outline Level</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Third Outline Level</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Fourth Outline Level</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Fifth Outline Level</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Sixth Outline Level</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Seventh Outline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wmf"/><Relationship Id="rId2" Type="http://schemas.openxmlformats.org/officeDocument/2006/relationships/slideLayout" Target="../slideLayouts/slideLayout2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wmf"/><Relationship Id="rId3" Type="http://schemas.openxmlformats.org/officeDocument/2006/relationships/slideLayout" Target="../slideLayouts/slideLayout29.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5.wmf"/><Relationship Id="rId2" Type="http://schemas.openxmlformats.org/officeDocument/2006/relationships/image" Target="../media/image16.wmf"/><Relationship Id="rId3" Type="http://schemas.openxmlformats.org/officeDocument/2006/relationships/slideLayout" Target="../slideLayouts/slideLayout13.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wmf"/><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2.wmf"/><Relationship Id="rId2" Type="http://schemas.openxmlformats.org/officeDocument/2006/relationships/slideLayout" Target="../slideLayouts/slideLayout13.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hyperlink" Target="http://www.speech.sri.com/projects/srilm/" TargetMode="External"/><Relationship Id="rId2" Type="http://schemas.openxmlformats.org/officeDocument/2006/relationships/hyperlink" Target="http://www.speech.sri.com/projects/srilm/" TargetMode="External"/><Relationship Id="rId3" Type="http://schemas.openxmlformats.org/officeDocument/2006/relationships/hyperlink" Target="https://kheafield.com/code/kenlm/" TargetMode="External"/><Relationship Id="rId4" Type="http://schemas.openxmlformats.org/officeDocument/2006/relationships/slideLayout" Target="../slideLayouts/slideLayout13.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23.tif"/><Relationship Id="rId2" Type="http://schemas.openxmlformats.org/officeDocument/2006/relationships/image" Target="../media/image24.tif"/><Relationship Id="rId3" Type="http://schemas.openxmlformats.org/officeDocument/2006/relationships/slideLayout" Target="../slideLayouts/slideLayout13.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hyperlink" Target="http://googleresearch.blogspot.com/2006/08/all-our-n-gram-are-belong-to-you.html" TargetMode="External"/><Relationship Id="rId2" Type="http://schemas.openxmlformats.org/officeDocument/2006/relationships/slideLayout" Target="../slideLayouts/slideLayout13.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hyperlink" Target="http://ngrams.googlelabs.com/" TargetMode="External"/><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wmf"/><Relationship Id="rId4" Type="http://schemas.openxmlformats.org/officeDocument/2006/relationships/slideLayout" Target="../slideLayouts/slideLayout13.xml"/><Relationship Id="rId5"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29.wmf"/><Relationship Id="rId2" Type="http://schemas.openxmlformats.org/officeDocument/2006/relationships/slideLayout" Target="../slideLayouts/slideLayout13.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30.wmf"/><Relationship Id="rId2" Type="http://schemas.openxmlformats.org/officeDocument/2006/relationships/slideLayout" Target="../slideLayouts/slideLayout13.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1.wmf"/><Relationship Id="rId2" Type="http://schemas.openxmlformats.org/officeDocument/2006/relationships/image" Target="../media/image32.wmf"/><Relationship Id="rId3" Type="http://schemas.openxmlformats.org/officeDocument/2006/relationships/slideLayout" Target="../slideLayouts/slideLayout13.xml"/><Relationship Id="rId4"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Relationship Id="rId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Relationship Id="rId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5.wmf"/><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40.wmf"/><Relationship Id="rId2" Type="http://schemas.openxmlformats.org/officeDocument/2006/relationships/image" Target="../media/image41.png"/><Relationship Id="rId3" Type="http://schemas.openxmlformats.org/officeDocument/2006/relationships/image" Target="../media/image42.wmf"/><Relationship Id="rId4" Type="http://schemas.openxmlformats.org/officeDocument/2006/relationships/slideLayout" Target="../slideLayouts/slideLayout13.xml"/><Relationship Id="rId5"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43.wmf"/><Relationship Id="rId2"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44.wmf"/><Relationship Id="rId2" Type="http://schemas.openxmlformats.org/officeDocument/2006/relationships/image" Target="../media/image45.wmf"/><Relationship Id="rId3"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image" Target="../media/image46.wmf"/><Relationship Id="rId2" Type="http://schemas.openxmlformats.org/officeDocument/2006/relationships/slideLayout" Target="../slideLayouts/slideLayout13.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image" Target="../media/image6.wmf"/><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47.wmf"/><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48.wmf"/><Relationship Id="rId2" Type="http://schemas.openxmlformats.org/officeDocument/2006/relationships/slideLayout" Target="../slideLayouts/slideLayout13.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49.wmf"/><Relationship Id="rId2" Type="http://schemas.openxmlformats.org/officeDocument/2006/relationships/image" Target="../media/image50.wmf"/><Relationship Id="rId3" Type="http://schemas.openxmlformats.org/officeDocument/2006/relationships/image" Target="../media/image51.wmf"/><Relationship Id="rId4" Type="http://schemas.openxmlformats.org/officeDocument/2006/relationships/slideLayout" Target="../slideLayouts/slideLayout13.xml"/><Relationship Id="rId5"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52.wmf"/><Relationship Id="rId2" Type="http://schemas.openxmlformats.org/officeDocument/2006/relationships/image" Target="../media/image53.wmf"/><Relationship Id="rId3" Type="http://schemas.openxmlformats.org/officeDocument/2006/relationships/slideLayout" Target="../slideLayouts/slideLayout13.xml"/><Relationship Id="rId4"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54.wmf"/><Relationship Id="rId2" Type="http://schemas.openxmlformats.org/officeDocument/2006/relationships/image" Target="../media/image55.wmf"/><Relationship Id="rId3"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56.wmf"/><Relationship Id="rId2" Type="http://schemas.openxmlformats.org/officeDocument/2006/relationships/image" Target="../media/image57.wmf"/><Relationship Id="rId3"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wmf"/><Relationship Id="rId3" Type="http://schemas.openxmlformats.org/officeDocument/2006/relationships/image" Target="../media/image9.wmf"/><Relationship Id="rId4" Type="http://schemas.openxmlformats.org/officeDocument/2006/relationships/slideLayout" Target="../slideLayouts/slideLayout13.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wmf"/><Relationship Id="rId2" Type="http://schemas.openxmlformats.org/officeDocument/2006/relationships/image" Target="../media/image11.wmf"/><Relationship Id="rId3" Type="http://schemas.openxmlformats.org/officeDocument/2006/relationships/slideLayout" Target="../slideLayouts/slideLayout13.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Introduction to N-grams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139"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CustomShape 1"/>
          <p:cNvSpPr/>
          <p:nvPr/>
        </p:nvSpPr>
        <p:spPr>
          <a:xfrm>
            <a:off x="685800" y="1486080"/>
            <a:ext cx="7772040" cy="3085920"/>
          </a:xfrm>
          <a:prstGeom prst="rect">
            <a:avLst/>
          </a:prstGeom>
          <a:noFill/>
          <a:ln w="9360">
            <a:noFill/>
          </a:ln>
        </p:spPr>
        <p:style>
          <a:lnRef idx="0"/>
          <a:fillRef idx="0"/>
          <a:effectRef idx="0"/>
          <a:fontRef idx="minor"/>
        </p:style>
        <p:txBody>
          <a:bodyPr lIns="90000" rIns="90000" tIns="45000" bIns="45000">
            <a:noAutofit/>
          </a:bodyPr>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a:p>
            <a:pPr>
              <a:lnSpc>
                <a:spcPct val="100000"/>
              </a:lnSpc>
              <a:spcBef>
                <a:spcPts val="479"/>
              </a:spcBef>
            </a:pPr>
            <a:endParaRPr b="0" lang="en-US" sz="1800" spc="-1" strike="noStrike">
              <a:latin typeface="Arial"/>
            </a:endParaRPr>
          </a:p>
        </p:txBody>
      </p:sp>
      <p:sp>
        <p:nvSpPr>
          <p:cNvPr id="166" name="TextShape 2"/>
          <p:cNvSpPr txBox="1"/>
          <p:nvPr/>
        </p:nvSpPr>
        <p:spPr>
          <a:xfrm>
            <a:off x="1371600" y="13320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Simplest case: Unigram model</a:t>
            </a:r>
            <a:endParaRPr b="0" lang="en-US" sz="3200" spc="-1" strike="noStrike">
              <a:solidFill>
                <a:srgbClr val="000000"/>
              </a:solidFill>
              <a:latin typeface="Lucida Sans"/>
            </a:endParaRPr>
          </a:p>
        </p:txBody>
      </p:sp>
      <p:sp>
        <p:nvSpPr>
          <p:cNvPr id="167" name="CustomShape 3"/>
          <p:cNvSpPr/>
          <p:nvPr/>
        </p:nvSpPr>
        <p:spPr>
          <a:xfrm>
            <a:off x="685800" y="2792520"/>
            <a:ext cx="8076960" cy="228564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000" spc="-1" strike="noStrike">
                <a:solidFill>
                  <a:srgbClr val="000000"/>
                </a:solidFill>
                <a:latin typeface="Courier New"/>
                <a:ea typeface="ＭＳ Ｐゴシック"/>
              </a:rPr>
              <a:t>fifth, an, of, futures, the, an, incorporated, a, a, the, inflation, most, dollars, quarter, in, is, mass</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ourier New"/>
                <a:ea typeface="ＭＳ Ｐゴシック"/>
              </a:rPr>
              <a:t>thrift, did, eighty, said, hard, 'm, july, bullish</a:t>
            </a:r>
            <a:endParaRPr b="0" lang="en-US" sz="2000" spc="-1" strike="noStrike">
              <a:latin typeface="Arial"/>
            </a:endParaRPr>
          </a:p>
          <a:p>
            <a:pPr>
              <a:lnSpc>
                <a:spcPct val="100000"/>
              </a:lnSpc>
            </a:pPr>
            <a:endParaRPr b="0" lang="en-US" sz="2000" spc="-1" strike="noStrike">
              <a:latin typeface="Arial"/>
            </a:endParaRPr>
          </a:p>
          <a:p>
            <a:pPr>
              <a:lnSpc>
                <a:spcPct val="100000"/>
              </a:lnSpc>
            </a:pPr>
            <a:r>
              <a:rPr b="0" lang="en-US" sz="2000" spc="-1" strike="noStrike">
                <a:solidFill>
                  <a:srgbClr val="000000"/>
                </a:solidFill>
                <a:latin typeface="Courier New"/>
                <a:ea typeface="ＭＳ Ｐゴシック"/>
              </a:rPr>
              <a:t>that, or, limited, the</a:t>
            </a:r>
            <a:endParaRPr b="0" lang="en-US" sz="2000" spc="-1" strike="noStrike">
              <a:latin typeface="Arial"/>
            </a:endParaRPr>
          </a:p>
        </p:txBody>
      </p:sp>
      <p:sp>
        <p:nvSpPr>
          <p:cNvPr id="168" name="CustomShape 4"/>
          <p:cNvSpPr/>
          <p:nvPr/>
        </p:nvSpPr>
        <p:spPr>
          <a:xfrm>
            <a:off x="452880" y="2073600"/>
            <a:ext cx="8416800" cy="3952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000" spc="-1" strike="noStrike">
                <a:solidFill>
                  <a:srgbClr val="000000"/>
                </a:solidFill>
                <a:latin typeface="Calibri"/>
                <a:ea typeface="ＭＳ Ｐゴシック"/>
              </a:rPr>
              <a:t>Some automatically generated sentences from a unigram model</a:t>
            </a:r>
            <a:endParaRPr b="0" lang="en-US" sz="2000" spc="-1" strike="noStrike">
              <a:latin typeface="Arial"/>
            </a:endParaRPr>
          </a:p>
        </p:txBody>
      </p:sp>
      <p:pic>
        <p:nvPicPr>
          <p:cNvPr id="169" name="" descr=""/>
          <p:cNvPicPr/>
          <p:nvPr/>
        </p:nvPicPr>
        <p:blipFill>
          <a:blip r:embed="rId1"/>
          <a:stretch/>
        </p:blipFill>
        <p:spPr>
          <a:xfrm>
            <a:off x="1752480" y="1117440"/>
            <a:ext cx="4648320" cy="10414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CustomShape 1"/>
          <p:cNvSpPr/>
          <p:nvPr/>
        </p:nvSpPr>
        <p:spPr>
          <a:xfrm>
            <a:off x="762120" y="1257480"/>
            <a:ext cx="7772040" cy="3657240"/>
          </a:xfrm>
          <a:prstGeom prst="rect">
            <a:avLst/>
          </a:prstGeom>
          <a:noFill/>
          <a:ln w="9360">
            <a:noFill/>
          </a:ln>
        </p:spPr>
        <p:style>
          <a:lnRef idx="0"/>
          <a:fillRef idx="0"/>
          <a:effectRef idx="0"/>
          <a:fontRef idx="minor"/>
        </p:style>
        <p:txBody>
          <a:bodyPr lIns="90000" rIns="90000" tIns="45000" bIns="45000">
            <a:noAutofit/>
          </a:bodyPr>
          <a:p>
            <a:pPr marL="343080" indent="-342720">
              <a:lnSpc>
                <a:spcPct val="100000"/>
              </a:lnSpc>
              <a:spcBef>
                <a:spcPts val="479"/>
              </a:spcBef>
              <a:buSzPct val="100000"/>
              <a:buBlip>
                <a:blip r:embed="rId1"/>
              </a:buBlip>
            </a:pPr>
            <a:r>
              <a:rPr b="0" lang="en-US" sz="2400" spc="-1" strike="noStrike">
                <a:solidFill>
                  <a:srgbClr val="000000"/>
                </a:solidFill>
                <a:latin typeface="Calibri"/>
                <a:ea typeface="ＭＳ Ｐゴシック"/>
              </a:rPr>
              <a:t>Condition on the previous word:</a:t>
            </a:r>
            <a:endParaRPr b="0" lang="en-US" sz="2400" spc="-1" strike="noStrike">
              <a:latin typeface="Arial"/>
            </a:endParaRPr>
          </a:p>
          <a:p>
            <a:pPr marL="343080" indent="-342720">
              <a:lnSpc>
                <a:spcPct val="100000"/>
              </a:lnSpc>
              <a:spcBef>
                <a:spcPts val="479"/>
              </a:spcBef>
            </a:pPr>
            <a:endParaRPr b="0" lang="en-US" sz="2400" spc="-1" strike="noStrike">
              <a:latin typeface="Arial"/>
            </a:endParaRPr>
          </a:p>
          <a:p>
            <a:pPr marL="343080" indent="-342720">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p:txBody>
      </p:sp>
      <p:sp>
        <p:nvSpPr>
          <p:cNvPr id="171" name="TextShape 2"/>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Bigram model</a:t>
            </a:r>
            <a:endParaRPr b="0" lang="en-US" sz="3200" spc="-1" strike="noStrike">
              <a:solidFill>
                <a:srgbClr val="000000"/>
              </a:solidFill>
              <a:latin typeface="Lucida Sans"/>
            </a:endParaRPr>
          </a:p>
        </p:txBody>
      </p:sp>
      <p:sp>
        <p:nvSpPr>
          <p:cNvPr id="172" name="CustomShape 3"/>
          <p:cNvSpPr/>
          <p:nvPr/>
        </p:nvSpPr>
        <p:spPr>
          <a:xfrm>
            <a:off x="228600" y="2778120"/>
            <a:ext cx="8610120" cy="22849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ourier New"/>
                <a:ea typeface="ＭＳ Ｐゴシック"/>
              </a:rPr>
              <a:t>texaco, rose, one, in, this, issue, is, pursuing, growth, in, a, boiler, house, said, mr., gurria, mexico, 's, motion, control, proposal, without, permission, from, five, hundred, fifty, five, yen</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ourier New"/>
                <a:ea typeface="ＭＳ Ｐゴシック"/>
              </a:rPr>
              <a:t>outside, new, car, parking, lot, of, the, agreement, reached</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000000"/>
                </a:solidFill>
                <a:latin typeface="Courier New"/>
                <a:ea typeface="ＭＳ Ｐゴシック"/>
              </a:rPr>
              <a:t>this, would, be, a, record, november</a:t>
            </a:r>
            <a:endParaRPr b="0" lang="en-US" sz="1800" spc="-1" strike="noStrike">
              <a:latin typeface="Arial"/>
            </a:endParaRPr>
          </a:p>
        </p:txBody>
      </p:sp>
      <p:pic>
        <p:nvPicPr>
          <p:cNvPr id="173" name="" descr=""/>
          <p:cNvPicPr/>
          <p:nvPr/>
        </p:nvPicPr>
        <p:blipFill>
          <a:blip r:embed="rId2"/>
          <a:stretch/>
        </p:blipFill>
        <p:spPr>
          <a:xfrm>
            <a:off x="762120" y="1879560"/>
            <a:ext cx="6743880" cy="58428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N-gram models</a:t>
            </a:r>
            <a:endParaRPr b="0" lang="en-US" sz="3200" spc="-1" strike="noStrike">
              <a:solidFill>
                <a:srgbClr val="000000"/>
              </a:solidFill>
              <a:latin typeface="Lucida Sans"/>
            </a:endParaRPr>
          </a:p>
        </p:txBody>
      </p:sp>
      <p:sp>
        <p:nvSpPr>
          <p:cNvPr id="175" name="TextShape 2"/>
          <p:cNvSpPr txBox="1"/>
          <p:nvPr/>
        </p:nvSpPr>
        <p:spPr>
          <a:xfrm>
            <a:off x="304920" y="1352520"/>
            <a:ext cx="8534160" cy="3657240"/>
          </a:xfrm>
          <a:prstGeom prst="rect">
            <a:avLst/>
          </a:prstGeom>
          <a:noFill/>
          <a:ln>
            <a:noFill/>
          </a:ln>
        </p:spPr>
        <p:txBody>
          <a:bodyPr>
            <a:noAutofit/>
          </a:bodyPr>
          <a:p>
            <a:pPr marL="343080" indent="-34272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We can extend to trigrams, 4-grams, 5-grams</a:t>
            </a:r>
            <a:endParaRPr b="0" lang="en-US" sz="26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In general this is an insufficient model of language</a:t>
            </a:r>
            <a:endParaRPr b="0" lang="en-US" sz="2600" spc="-1" strike="noStrike">
              <a:solidFill>
                <a:srgbClr val="000000"/>
              </a:solidFill>
              <a:latin typeface="Calibri"/>
            </a:endParaRPr>
          </a:p>
          <a:p>
            <a:pPr lvl="1" marL="685800" indent="-22824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because language has </a:t>
            </a:r>
            <a:r>
              <a:rPr b="1" lang="en-US" sz="2200" spc="-1" strike="noStrike">
                <a:solidFill>
                  <a:srgbClr val="008000"/>
                </a:solidFill>
                <a:latin typeface="Calibri"/>
                <a:ea typeface="ＭＳ Ｐゴシック"/>
              </a:rPr>
              <a:t>long-distance dependencies</a:t>
            </a:r>
            <a:r>
              <a:rPr b="0" lang="en-US" sz="2200" spc="-1" strike="noStrike">
                <a:solidFill>
                  <a:srgbClr val="000000"/>
                </a:solidFill>
                <a:latin typeface="Calibri"/>
                <a:ea typeface="ＭＳ Ｐゴシック"/>
              </a:rPr>
              <a:t>:</a:t>
            </a:r>
            <a:endParaRPr b="0" lang="en-US" sz="2200" spc="-1" strike="noStrike">
              <a:solidFill>
                <a:srgbClr val="000000"/>
              </a:solidFill>
              <a:latin typeface="Calibri"/>
            </a:endParaRPr>
          </a:p>
          <a:p>
            <a:pPr marL="457200">
              <a:lnSpc>
                <a:spcPct val="100000"/>
              </a:lnSpc>
              <a:spcBef>
                <a:spcPts val="159"/>
              </a:spcBef>
            </a:pPr>
            <a:endParaRPr b="0" lang="en-US" sz="2200" spc="-1" strike="noStrike">
              <a:solidFill>
                <a:srgbClr val="000000"/>
              </a:solidFill>
              <a:latin typeface="Calibri"/>
            </a:endParaRPr>
          </a:p>
          <a:p>
            <a:pPr marL="457200">
              <a:lnSpc>
                <a:spcPct val="100000"/>
              </a:lnSpc>
              <a:spcBef>
                <a:spcPts val="479"/>
              </a:spcBef>
            </a:pPr>
            <a:r>
              <a:rPr b="0" lang="en-US" sz="2200" spc="-1" strike="noStrike">
                <a:solidFill>
                  <a:srgbClr val="000000"/>
                </a:solidFill>
                <a:latin typeface="Calibri"/>
                <a:ea typeface="ＭＳ Ｐゴシック"/>
              </a:rPr>
              <a:t>“</a:t>
            </a:r>
            <a:r>
              <a:rPr b="0" lang="en-US" sz="2200" spc="-1" strike="noStrike">
                <a:solidFill>
                  <a:srgbClr val="000000"/>
                </a:solidFill>
                <a:latin typeface="Calibri"/>
                <a:ea typeface="ＭＳ Ｐゴシック"/>
              </a:rPr>
              <a:t>The computer(s) which I had just put into the machine room on the fifth floor is (are) crashing.”</a:t>
            </a:r>
            <a:endParaRPr b="0" lang="en-US" sz="2200" spc="-1" strike="noStrike">
              <a:solidFill>
                <a:srgbClr val="000000"/>
              </a:solidFill>
              <a:latin typeface="Calibri"/>
            </a:endParaRPr>
          </a:p>
          <a:p>
            <a:endParaRPr b="0" lang="en-US" sz="22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But we can often get away with N-gram models</a:t>
            </a:r>
            <a:endParaRPr b="0" lang="en-US" sz="26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25" dur="indefinite" restart="never" nodeType="tmRoot">
          <p:childTnLst>
            <p:seq>
              <p:cTn id="126" dur="indefinite" nodeType="mainSeq">
                <p:childTnLst>
                  <p:par>
                    <p:cTn id="127" fill="hold">
                      <p:stCondLst>
                        <p:cond delay="indefinite"/>
                      </p:stCondLst>
                      <p:childTnLst>
                        <p:par>
                          <p:cTn id="128" fill="hold">
                            <p:stCondLst>
                              <p:cond delay="0"/>
                            </p:stCondLst>
                            <p:childTnLst>
                              <p:par>
                                <p:cTn id="129" nodeType="clickEffect" fill="hold" presetClass="entr" presetID="1">
                                  <p:stCondLst>
                                    <p:cond delay="0"/>
                                  </p:stCondLst>
                                  <p:childTnLst>
                                    <p:set>
                                      <p:cBhvr>
                                        <p:cTn id="130" dur="1" fill="hold">
                                          <p:stCondLst>
                                            <p:cond delay="0"/>
                                          </p:stCondLst>
                                        </p:cTn>
                                        <p:tgtEl>
                                          <p:spTgt spid="175">
                                            <p:txEl>
                                              <p:pRg st="1" end="1"/>
                                            </p:txEl>
                                          </p:spTgt>
                                        </p:tgtEl>
                                        <p:attrNameLst>
                                          <p:attrName>style.visibility</p:attrName>
                                        </p:attrNameLst>
                                      </p:cBhvr>
                                      <p:to>
                                        <p:strVal val="visible"/>
                                      </p:to>
                                    </p:set>
                                  </p:childTnLst>
                                </p:cTn>
                              </p:par>
                              <p:par>
                                <p:cTn id="131" nodeType="withEffect" fill="hold" presetClass="entr" presetID="1">
                                  <p:stCondLst>
                                    <p:cond delay="0"/>
                                  </p:stCondLst>
                                  <p:childTnLst>
                                    <p:set>
                                      <p:cBhvr>
                                        <p:cTn id="132" dur="1" fill="hold">
                                          <p:stCondLst>
                                            <p:cond delay="0"/>
                                          </p:stCondLst>
                                        </p:cTn>
                                        <p:tgtEl>
                                          <p:spTgt spid="175">
                                            <p:txEl>
                                              <p:pRg st="2" end="2"/>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175">
                                            <p:txEl>
                                              <p:pRg st="4" end="4"/>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17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Introduction to N-grams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177"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Estimating N-gram Probabilities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179"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Estimating bigram probabilities</a:t>
            </a:r>
            <a:endParaRPr b="0" lang="en-US" sz="3200" spc="-1" strike="noStrike">
              <a:solidFill>
                <a:srgbClr val="000000"/>
              </a:solidFill>
              <a:latin typeface="Lucida Sans"/>
            </a:endParaRPr>
          </a:p>
        </p:txBody>
      </p:sp>
      <p:sp>
        <p:nvSpPr>
          <p:cNvPr id="181"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The Maximum Likelihood Estimate</a:t>
            </a:r>
            <a:endParaRPr b="0" lang="en-US" sz="2400" spc="-1" strike="noStrike">
              <a:solidFill>
                <a:srgbClr val="000000"/>
              </a:solidFill>
              <a:latin typeface="Calibri"/>
            </a:endParaRPr>
          </a:p>
        </p:txBody>
      </p:sp>
      <p:pic>
        <p:nvPicPr>
          <p:cNvPr id="182" name="" descr=""/>
          <p:cNvPicPr/>
          <p:nvPr/>
        </p:nvPicPr>
        <p:blipFill>
          <a:blip r:embed="rId1"/>
          <a:stretch/>
        </p:blipFill>
        <p:spPr>
          <a:xfrm>
            <a:off x="1752480" y="1981080"/>
            <a:ext cx="5410080" cy="1244520"/>
          </a:xfrm>
          <a:prstGeom prst="rect">
            <a:avLst/>
          </a:prstGeom>
          <a:ln>
            <a:noFill/>
          </a:ln>
        </p:spPr>
      </p:pic>
      <p:pic>
        <p:nvPicPr>
          <p:cNvPr id="183" name="" descr=""/>
          <p:cNvPicPr/>
          <p:nvPr/>
        </p:nvPicPr>
        <p:blipFill>
          <a:blip r:embed="rId2"/>
          <a:stretch/>
        </p:blipFill>
        <p:spPr>
          <a:xfrm>
            <a:off x="2108160" y="3809880"/>
            <a:ext cx="4584600" cy="12445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1371600" y="205920"/>
            <a:ext cx="7391160" cy="68904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An example</a:t>
            </a:r>
            <a:endParaRPr b="0" lang="en-US" sz="3200" spc="-1" strike="noStrike">
              <a:solidFill>
                <a:srgbClr val="000000"/>
              </a:solidFill>
              <a:latin typeface="Lucida Sans"/>
            </a:endParaRPr>
          </a:p>
        </p:txBody>
      </p:sp>
      <p:sp>
        <p:nvSpPr>
          <p:cNvPr id="185" name="TextShape 2"/>
          <p:cNvSpPr txBox="1"/>
          <p:nvPr/>
        </p:nvSpPr>
        <p:spPr>
          <a:xfrm>
            <a:off x="3886200" y="1352520"/>
            <a:ext cx="5409720" cy="1523520"/>
          </a:xfrm>
          <a:prstGeom prst="rect">
            <a:avLst/>
          </a:prstGeom>
          <a:noFill/>
          <a:ln>
            <a:noFill/>
          </a:ln>
        </p:spPr>
        <p:txBody>
          <a:bodyPr>
            <a:noAutofit/>
          </a:bodyPr>
          <a:p>
            <a:pPr marL="343080" indent="-342720">
              <a:lnSpc>
                <a:spcPct val="90000"/>
              </a:lnSpc>
              <a:spcBef>
                <a:spcPts val="479"/>
              </a:spcBef>
            </a:pPr>
            <a:r>
              <a:rPr b="0" lang="en-US" sz="2400" spc="-1" strike="noStrike">
                <a:solidFill>
                  <a:srgbClr val="000000"/>
                </a:solidFill>
                <a:latin typeface="Calibri"/>
                <a:ea typeface="ＭＳ Ｐゴシック"/>
              </a:rPr>
              <a:t>&lt;s&gt; I am Sam &lt;/s&gt;</a:t>
            </a:r>
            <a:endParaRPr b="0" lang="en-US" sz="2400" spc="-1" strike="noStrike">
              <a:solidFill>
                <a:srgbClr val="000000"/>
              </a:solidFill>
              <a:latin typeface="Calibri"/>
            </a:endParaRPr>
          </a:p>
          <a:p>
            <a:pPr marL="343080" indent="-342720">
              <a:lnSpc>
                <a:spcPct val="90000"/>
              </a:lnSpc>
              <a:spcBef>
                <a:spcPts val="479"/>
              </a:spcBef>
            </a:pPr>
            <a:r>
              <a:rPr b="0" lang="en-US" sz="2400" spc="-1" strike="noStrike">
                <a:solidFill>
                  <a:srgbClr val="000000"/>
                </a:solidFill>
                <a:latin typeface="Calibri"/>
                <a:ea typeface="ＭＳ Ｐゴシック"/>
              </a:rPr>
              <a:t>&lt;s&gt; Sam I am &lt;/s&gt;</a:t>
            </a:r>
            <a:endParaRPr b="0" lang="en-US" sz="2400" spc="-1" strike="noStrike">
              <a:solidFill>
                <a:srgbClr val="000000"/>
              </a:solidFill>
              <a:latin typeface="Calibri"/>
            </a:endParaRPr>
          </a:p>
          <a:p>
            <a:pPr marL="343080" indent="-342720">
              <a:lnSpc>
                <a:spcPct val="90000"/>
              </a:lnSpc>
              <a:spcBef>
                <a:spcPts val="479"/>
              </a:spcBef>
            </a:pPr>
            <a:r>
              <a:rPr b="0" lang="en-US" sz="2400" spc="-1" strike="noStrike">
                <a:solidFill>
                  <a:srgbClr val="000000"/>
                </a:solidFill>
                <a:latin typeface="Calibri"/>
                <a:ea typeface="ＭＳ Ｐゴシック"/>
              </a:rPr>
              <a:t>&lt;s&gt; I do not like green eggs and ham &lt;/s&gt;</a:t>
            </a:r>
            <a:endParaRPr b="0" lang="en-US" sz="2400" spc="-1" strike="noStrike">
              <a:solidFill>
                <a:srgbClr val="000000"/>
              </a:solidFill>
              <a:latin typeface="Calibri"/>
            </a:endParaRPr>
          </a:p>
          <a:p>
            <a:pPr>
              <a:lnSpc>
                <a:spcPct val="90000"/>
              </a:lnSpc>
              <a:spcBef>
                <a:spcPts val="400"/>
              </a:spcBef>
            </a:pPr>
            <a:endParaRPr b="0" lang="en-US" sz="2400" spc="-1" strike="noStrike">
              <a:solidFill>
                <a:srgbClr val="000000"/>
              </a:solidFill>
              <a:latin typeface="Calibri"/>
            </a:endParaRPr>
          </a:p>
          <a:p>
            <a:pPr>
              <a:lnSpc>
                <a:spcPct val="90000"/>
              </a:lnSpc>
              <a:spcBef>
                <a:spcPts val="400"/>
              </a:spcBef>
            </a:pPr>
            <a:endParaRPr b="0" lang="en-US" sz="2400" spc="-1" strike="noStrike">
              <a:solidFill>
                <a:srgbClr val="000000"/>
              </a:solidFill>
              <a:latin typeface="Calibri"/>
            </a:endParaRPr>
          </a:p>
          <a:p>
            <a:pPr>
              <a:lnSpc>
                <a:spcPct val="90000"/>
              </a:lnSpc>
              <a:spcBef>
                <a:spcPts val="400"/>
              </a:spcBef>
            </a:pPr>
            <a:endParaRPr b="0" lang="en-US" sz="2400" spc="-1" strike="noStrike">
              <a:solidFill>
                <a:srgbClr val="000000"/>
              </a:solidFill>
              <a:latin typeface="Calibri"/>
            </a:endParaRPr>
          </a:p>
          <a:p>
            <a:pPr>
              <a:lnSpc>
                <a:spcPct val="90000"/>
              </a:lnSpc>
              <a:spcBef>
                <a:spcPts val="400"/>
              </a:spcBef>
            </a:pPr>
            <a:endParaRPr b="0" lang="en-US" sz="2400" spc="-1" strike="noStrike">
              <a:solidFill>
                <a:srgbClr val="000000"/>
              </a:solidFill>
              <a:latin typeface="Calibri"/>
            </a:endParaRPr>
          </a:p>
          <a:p>
            <a:pPr>
              <a:lnSpc>
                <a:spcPct val="90000"/>
              </a:lnSpc>
              <a:spcBef>
                <a:spcPts val="400"/>
              </a:spcBef>
            </a:pPr>
            <a:endParaRPr b="0" lang="en-US" sz="2400" spc="-1" strike="noStrike">
              <a:solidFill>
                <a:srgbClr val="000000"/>
              </a:solidFill>
              <a:latin typeface="Calibri"/>
            </a:endParaRPr>
          </a:p>
          <a:p>
            <a:pPr>
              <a:lnSpc>
                <a:spcPct val="90000"/>
              </a:lnSpc>
              <a:spcBef>
                <a:spcPts val="400"/>
              </a:spcBef>
            </a:pPr>
            <a:endParaRPr b="0" lang="en-US" sz="2400" spc="-1" strike="noStrike">
              <a:solidFill>
                <a:srgbClr val="000000"/>
              </a:solidFill>
              <a:latin typeface="Calibri"/>
            </a:endParaRPr>
          </a:p>
          <a:p>
            <a:pPr>
              <a:lnSpc>
                <a:spcPct val="90000"/>
              </a:lnSpc>
              <a:spcBef>
                <a:spcPts val="400"/>
              </a:spcBef>
            </a:pPr>
            <a:endParaRPr b="0" lang="en-US" sz="2400" spc="-1" strike="noStrike">
              <a:solidFill>
                <a:srgbClr val="000000"/>
              </a:solidFill>
              <a:latin typeface="Calibri"/>
            </a:endParaRPr>
          </a:p>
        </p:txBody>
      </p:sp>
      <p:pic>
        <p:nvPicPr>
          <p:cNvPr id="186" name="Picture 7" descr="sam.tiff"/>
          <p:cNvPicPr/>
          <p:nvPr/>
        </p:nvPicPr>
        <p:blipFill>
          <a:blip r:embed="rId1"/>
          <a:stretch/>
        </p:blipFill>
        <p:spPr>
          <a:xfrm>
            <a:off x="228600" y="3295800"/>
            <a:ext cx="8762760" cy="951840"/>
          </a:xfrm>
          <a:prstGeom prst="rect">
            <a:avLst/>
          </a:prstGeom>
          <a:ln w="9360">
            <a:noFill/>
          </a:ln>
        </p:spPr>
      </p:pic>
      <p:pic>
        <p:nvPicPr>
          <p:cNvPr id="187" name="" descr=""/>
          <p:cNvPicPr/>
          <p:nvPr/>
        </p:nvPicPr>
        <p:blipFill>
          <a:blip r:embed="rId2"/>
          <a:stretch/>
        </p:blipFill>
        <p:spPr>
          <a:xfrm>
            <a:off x="152280" y="1549440"/>
            <a:ext cx="3429000" cy="927000"/>
          </a:xfrm>
          <a:prstGeom prst="rect">
            <a:avLst/>
          </a:prstGeom>
          <a:ln>
            <a:noFill/>
          </a:ln>
        </p:spPr>
      </p:pic>
    </p:spTree>
  </p:cSld>
  <mc:AlternateContent>
    <mc:Choice Requires="p14">
      <p:transition spd="slow" p14:dur="2000"/>
    </mc:Choice>
    <mc:Fallback>
      <p:transition spd="slow"/>
    </mc:Fallback>
  </mc:AlternateContent>
  <p:timing>
    <p:tnLst>
      <p:par>
        <p:cTn id="141" dur="indefinite" restart="never" nodeType="tmRoot">
          <p:childTnLst>
            <p:seq>
              <p:cTn id="142" dur="indefinite" nodeType="mainSeq">
                <p:childTnLst>
                  <p:par>
                    <p:cTn id="143" fill="hold">
                      <p:stCondLst>
                        <p:cond delay="indefinite"/>
                      </p:stCondLst>
                      <p:childTnLst>
                        <p:par>
                          <p:cTn id="144" fill="hold">
                            <p:stCondLst>
                              <p:cond delay="0"/>
                            </p:stCondLst>
                            <p:childTnLst>
                              <p:par>
                                <p:cTn id="145" nodeType="clickEffect" fill="hold" presetClass="entr" presetID="1">
                                  <p:stCondLst>
                                    <p:cond delay="0"/>
                                  </p:stCondLst>
                                  <p:childTnLst>
                                    <p:set>
                                      <p:cBhvr>
                                        <p:cTn id="146"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TextShape 1"/>
          <p:cNvSpPr txBox="1"/>
          <p:nvPr/>
        </p:nvSpPr>
        <p:spPr>
          <a:xfrm>
            <a:off x="1371600" y="54180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More examples: </a:t>
            </a:r>
            <a:br/>
            <a:r>
              <a:rPr b="1" lang="en-US" sz="3200" spc="-1" strike="noStrike">
                <a:solidFill>
                  <a:srgbClr val="000000"/>
                </a:solidFill>
                <a:latin typeface="Calibri"/>
                <a:ea typeface="ＭＳ Ｐゴシック"/>
              </a:rPr>
              <a:t>Berkeley Restaurant Project sentences</a:t>
            </a:r>
            <a:endParaRPr b="0" lang="en-US" sz="3200" spc="-1" strike="noStrike">
              <a:solidFill>
                <a:srgbClr val="000000"/>
              </a:solidFill>
              <a:latin typeface="Lucida Sans"/>
            </a:endParaRPr>
          </a:p>
        </p:txBody>
      </p:sp>
      <p:sp>
        <p:nvSpPr>
          <p:cNvPr id="189" name="TextShape 2"/>
          <p:cNvSpPr txBox="1"/>
          <p:nvPr/>
        </p:nvSpPr>
        <p:spPr>
          <a:xfrm>
            <a:off x="366120" y="1463040"/>
            <a:ext cx="8686440" cy="3333240"/>
          </a:xfrm>
          <a:prstGeom prst="rect">
            <a:avLst/>
          </a:prstGeom>
          <a:noFill/>
          <a:ln>
            <a:noFill/>
          </a:ln>
        </p:spPr>
        <p:txBody>
          <a:bodyPr>
            <a:noAutofit/>
          </a:bodyPr>
          <a:p>
            <a:pPr marL="343080" indent="-34272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can you tell me about any good cantonese restaurants close by</a:t>
            </a:r>
            <a:endParaRPr b="0" lang="en-US" sz="2500" spc="-1" strike="noStrike">
              <a:solidFill>
                <a:srgbClr val="000000"/>
              </a:solidFill>
              <a:latin typeface="Calibri"/>
            </a:endParaRPr>
          </a:p>
          <a:p>
            <a:pPr marL="343080" indent="-34272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mid priced thai food is what i’m looking for</a:t>
            </a:r>
            <a:endParaRPr b="0" lang="en-US" sz="2500" spc="-1" strike="noStrike">
              <a:solidFill>
                <a:srgbClr val="000000"/>
              </a:solidFill>
              <a:latin typeface="Calibri"/>
            </a:endParaRPr>
          </a:p>
          <a:p>
            <a:pPr marL="343080" indent="-34272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tell me about chez panisse</a:t>
            </a:r>
            <a:endParaRPr b="0" lang="en-US" sz="2500" spc="-1" strike="noStrike">
              <a:solidFill>
                <a:srgbClr val="000000"/>
              </a:solidFill>
              <a:latin typeface="Calibri"/>
            </a:endParaRPr>
          </a:p>
          <a:p>
            <a:pPr marL="343080" indent="-34272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can you give me a listing of the kinds of food that are available</a:t>
            </a:r>
            <a:endParaRPr b="0" lang="en-US" sz="2500" spc="-1" strike="noStrike">
              <a:solidFill>
                <a:srgbClr val="000000"/>
              </a:solidFill>
              <a:latin typeface="Calibri"/>
            </a:endParaRPr>
          </a:p>
          <a:p>
            <a:pPr marL="343080" indent="-34272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i’m looking for a good place to eat breakfast</a:t>
            </a:r>
            <a:endParaRPr b="0" lang="en-US" sz="2500" spc="-1" strike="noStrike">
              <a:solidFill>
                <a:srgbClr val="000000"/>
              </a:solidFill>
              <a:latin typeface="Calibri"/>
            </a:endParaRPr>
          </a:p>
          <a:p>
            <a:pPr marL="343080" indent="-342720">
              <a:lnSpc>
                <a:spcPct val="100000"/>
              </a:lnSpc>
              <a:spcBef>
                <a:spcPts val="499"/>
              </a:spcBef>
              <a:buClr>
                <a:srgbClr val="cc0000"/>
              </a:buClr>
              <a:buFont typeface="Times"/>
              <a:buChar char="•"/>
            </a:pPr>
            <a:r>
              <a:rPr b="0" lang="en-US" sz="2500" spc="-1" strike="noStrike">
                <a:solidFill>
                  <a:srgbClr val="330099"/>
                </a:solidFill>
                <a:latin typeface="Calibri"/>
                <a:ea typeface="ＭＳ Ｐゴシック"/>
              </a:rPr>
              <a:t>when is caffe venezia open during the day</a:t>
            </a:r>
            <a:endParaRPr b="0" lang="en-US" sz="25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1371600" y="22860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Raw bigram counts</a:t>
            </a:r>
            <a:endParaRPr b="0" lang="en-US" sz="3200" spc="-1" strike="noStrike">
              <a:solidFill>
                <a:srgbClr val="000000"/>
              </a:solidFill>
              <a:latin typeface="Lucida Sans"/>
            </a:endParaRPr>
          </a:p>
        </p:txBody>
      </p:sp>
      <p:sp>
        <p:nvSpPr>
          <p:cNvPr id="191" name="TextShape 2"/>
          <p:cNvSpPr txBox="1"/>
          <p:nvPr/>
        </p:nvSpPr>
        <p:spPr>
          <a:xfrm>
            <a:off x="304920" y="1276200"/>
            <a:ext cx="853416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Out of 9222 sentences</a:t>
            </a:r>
            <a:endParaRPr b="0" lang="en-US" sz="2400" spc="-1" strike="noStrike">
              <a:solidFill>
                <a:srgbClr val="000000"/>
              </a:solidFill>
              <a:latin typeface="Calibri"/>
            </a:endParaRPr>
          </a:p>
        </p:txBody>
      </p:sp>
      <p:pic>
        <p:nvPicPr>
          <p:cNvPr id="192" name="Picture 4" descr="berp1"/>
          <p:cNvPicPr/>
          <p:nvPr/>
        </p:nvPicPr>
        <p:blipFill>
          <a:blip r:embed="rId1"/>
          <a:stretch/>
        </p:blipFill>
        <p:spPr>
          <a:xfrm>
            <a:off x="76320" y="1755720"/>
            <a:ext cx="9067320" cy="3254040"/>
          </a:xfrm>
          <a:prstGeom prst="rect">
            <a:avLst/>
          </a:prstGeom>
          <a:ln w="936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Raw bigram probabilities</a:t>
            </a:r>
            <a:endParaRPr b="0" lang="en-US" sz="3200" spc="-1" strike="noStrike">
              <a:solidFill>
                <a:srgbClr val="000000"/>
              </a:solidFill>
              <a:latin typeface="Lucida Sans"/>
            </a:endParaRPr>
          </a:p>
        </p:txBody>
      </p:sp>
      <p:sp>
        <p:nvSpPr>
          <p:cNvPr id="194"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Normalize by unigrams:</a:t>
            </a: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marL="343080" indent="-342720">
              <a:lnSpc>
                <a:spcPct val="180000"/>
              </a:lnSpc>
              <a:spcBef>
                <a:spcPts val="400"/>
              </a:spcBef>
              <a:buClr>
                <a:srgbClr val="cc0000"/>
              </a:buClr>
              <a:buFont typeface="Times"/>
              <a:buChar char="•"/>
            </a:pPr>
            <a:r>
              <a:rPr b="0" lang="en-US" sz="2000" spc="-1" strike="noStrike">
                <a:solidFill>
                  <a:srgbClr val="000000"/>
                </a:solidFill>
                <a:latin typeface="Calibri"/>
                <a:ea typeface="ＭＳ Ｐゴシック"/>
              </a:rPr>
              <a:t>Result:</a:t>
            </a:r>
            <a:endParaRPr b="0" lang="en-US" sz="2000" spc="-1" strike="noStrike">
              <a:solidFill>
                <a:srgbClr val="000000"/>
              </a:solidFill>
              <a:latin typeface="Calibri"/>
            </a:endParaRPr>
          </a:p>
        </p:txBody>
      </p:sp>
      <p:pic>
        <p:nvPicPr>
          <p:cNvPr id="195" name="Picture 4" descr="berp2"/>
          <p:cNvPicPr/>
          <p:nvPr/>
        </p:nvPicPr>
        <p:blipFill>
          <a:blip r:embed="rId1"/>
          <a:stretch/>
        </p:blipFill>
        <p:spPr>
          <a:xfrm>
            <a:off x="1676520" y="2635200"/>
            <a:ext cx="7009920" cy="2484000"/>
          </a:xfrm>
          <a:prstGeom prst="rect">
            <a:avLst/>
          </a:prstGeom>
          <a:ln w="9360">
            <a:noFill/>
          </a:ln>
        </p:spPr>
      </p:pic>
      <p:pic>
        <p:nvPicPr>
          <p:cNvPr id="196" name="Picture 5" descr="berp3"/>
          <p:cNvPicPr/>
          <p:nvPr/>
        </p:nvPicPr>
        <p:blipFill>
          <a:blip r:embed="rId2"/>
          <a:stretch/>
        </p:blipFill>
        <p:spPr>
          <a:xfrm>
            <a:off x="1905120" y="1733400"/>
            <a:ext cx="6717960" cy="617400"/>
          </a:xfrm>
          <a:prstGeom prst="rect">
            <a:avLst/>
          </a:prstGeom>
          <a:ln w="936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1371600" y="56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Probabilistic Language Models</a:t>
            </a:r>
            <a:endParaRPr b="0" lang="en-US" sz="3200" spc="-1" strike="noStrike">
              <a:solidFill>
                <a:srgbClr val="000000"/>
              </a:solidFill>
              <a:latin typeface="Lucida Sans"/>
            </a:endParaRPr>
          </a:p>
        </p:txBody>
      </p:sp>
      <p:sp>
        <p:nvSpPr>
          <p:cNvPr id="141" name="TextShape 2"/>
          <p:cNvSpPr txBox="1"/>
          <p:nvPr/>
        </p:nvSpPr>
        <p:spPr>
          <a:xfrm>
            <a:off x="182880" y="1352520"/>
            <a:ext cx="8962560" cy="3790440"/>
          </a:xfrm>
          <a:prstGeom prst="rect">
            <a:avLst/>
          </a:prstGeom>
          <a:noFill/>
          <a:ln>
            <a:noFill/>
          </a:ln>
        </p:spPr>
        <p:txBody>
          <a:bodyPr>
            <a:noAutofit/>
          </a:bodyPr>
          <a:p>
            <a:pPr marL="343080" indent="-34272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Today’s goal: assign a probability to a sentence</a:t>
            </a:r>
            <a:endParaRPr b="0" lang="en-US" sz="2600" spc="-1" strike="noStrike">
              <a:solidFill>
                <a:srgbClr val="000000"/>
              </a:solidFill>
              <a:latin typeface="Calibri"/>
            </a:endParaRPr>
          </a:p>
          <a:p>
            <a:pPr lvl="3" marL="1371600" indent="-22824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Machine Translation:</a:t>
            </a:r>
            <a:endParaRPr b="0" lang="en-US" sz="2200" spc="-1" strike="noStrike">
              <a:solidFill>
                <a:srgbClr val="000000"/>
              </a:solidFill>
              <a:latin typeface="Calibri"/>
            </a:endParaRPr>
          </a:p>
          <a:p>
            <a:pPr lvl="4" marL="1714680" indent="-228240">
              <a:lnSpc>
                <a:spcPct val="100000"/>
              </a:lnSpc>
              <a:spcBef>
                <a:spcPts val="400"/>
              </a:spcBef>
              <a:buClr>
                <a:srgbClr val="cc0000"/>
              </a:buClr>
              <a:buFont typeface="Times"/>
              <a:buChar char="•"/>
            </a:pPr>
            <a:r>
              <a:rPr b="0" lang="en-US" sz="1800" spc="-1" strike="noStrike">
                <a:solidFill>
                  <a:srgbClr val="000000"/>
                </a:solidFill>
                <a:latin typeface="Calibri"/>
                <a:ea typeface="ＭＳ Ｐゴシック"/>
              </a:rPr>
              <a:t>P(</a:t>
            </a:r>
            <a:r>
              <a:rPr b="1" lang="en-US" sz="1800" spc="-1" strike="noStrike">
                <a:solidFill>
                  <a:srgbClr val="000000"/>
                </a:solidFill>
                <a:latin typeface="Calibri"/>
                <a:ea typeface="ＭＳ Ｐゴシック"/>
              </a:rPr>
              <a:t>high </a:t>
            </a:r>
            <a:r>
              <a:rPr b="0" lang="en-US" sz="1800" spc="-1" strike="noStrike">
                <a:solidFill>
                  <a:srgbClr val="000000"/>
                </a:solidFill>
                <a:latin typeface="Calibri"/>
                <a:ea typeface="ＭＳ Ｐゴシック"/>
              </a:rPr>
              <a:t>winds tonite) &gt; P(</a:t>
            </a:r>
            <a:r>
              <a:rPr b="1" lang="en-US" sz="1800" spc="-1" strike="noStrike">
                <a:solidFill>
                  <a:srgbClr val="000000"/>
                </a:solidFill>
                <a:latin typeface="Calibri"/>
                <a:ea typeface="ＭＳ Ｐゴシック"/>
              </a:rPr>
              <a:t>large</a:t>
            </a:r>
            <a:r>
              <a:rPr b="0" lang="en-US" sz="1800" spc="-1" strike="noStrike">
                <a:solidFill>
                  <a:srgbClr val="000000"/>
                </a:solidFill>
                <a:latin typeface="Calibri"/>
                <a:ea typeface="ＭＳ Ｐゴシック"/>
              </a:rPr>
              <a:t> winds tonite)</a:t>
            </a:r>
            <a:endParaRPr b="0" lang="en-US" sz="1800" spc="-1" strike="noStrike">
              <a:solidFill>
                <a:srgbClr val="000000"/>
              </a:solidFill>
              <a:latin typeface="Calibri"/>
            </a:endParaRPr>
          </a:p>
          <a:p>
            <a:pPr lvl="3" marL="1371600" indent="-22824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Spell Correction</a:t>
            </a:r>
            <a:endParaRPr b="0" lang="en-US" sz="2200" spc="-1" strike="noStrike">
              <a:solidFill>
                <a:srgbClr val="000000"/>
              </a:solidFill>
              <a:latin typeface="Calibri"/>
            </a:endParaRPr>
          </a:p>
          <a:p>
            <a:pPr lvl="4" marL="1714680" indent="-228240">
              <a:lnSpc>
                <a:spcPct val="100000"/>
              </a:lnSpc>
              <a:spcBef>
                <a:spcPts val="400"/>
              </a:spcBef>
              <a:buClr>
                <a:srgbClr val="cc0000"/>
              </a:buClr>
              <a:buFont typeface="Times"/>
              <a:buChar char="•"/>
            </a:pPr>
            <a:r>
              <a:rPr b="0" lang="en-US" sz="1800" spc="-1" strike="noStrike">
                <a:solidFill>
                  <a:srgbClr val="000000"/>
                </a:solidFill>
                <a:latin typeface="Calibri"/>
                <a:ea typeface="ＭＳ Ｐゴシック"/>
              </a:rPr>
              <a:t>The office is about fifteen </a:t>
            </a:r>
            <a:r>
              <a:rPr b="1" lang="en-US" sz="1800" spc="-1" strike="noStrike">
                <a:solidFill>
                  <a:srgbClr val="000000"/>
                </a:solidFill>
                <a:latin typeface="Calibri"/>
                <a:ea typeface="ＭＳ Ｐゴシック"/>
              </a:rPr>
              <a:t>minuets</a:t>
            </a:r>
            <a:r>
              <a:rPr b="0" lang="en-US" sz="1800" spc="-1" strike="noStrike">
                <a:solidFill>
                  <a:srgbClr val="000000"/>
                </a:solidFill>
                <a:latin typeface="Calibri"/>
                <a:ea typeface="ＭＳ Ｐゴシック"/>
              </a:rPr>
              <a:t> from my house</a:t>
            </a:r>
            <a:endParaRPr b="0" lang="en-US" sz="1800" spc="-1" strike="noStrike">
              <a:solidFill>
                <a:srgbClr val="000000"/>
              </a:solidFill>
              <a:latin typeface="Calibri"/>
            </a:endParaRPr>
          </a:p>
          <a:p>
            <a:pPr lvl="5" marL="2171880" indent="-228240">
              <a:lnSpc>
                <a:spcPct val="100000"/>
              </a:lnSpc>
              <a:spcBef>
                <a:spcPts val="360"/>
              </a:spcBef>
              <a:buClr>
                <a:srgbClr val="cc0000"/>
              </a:buClr>
              <a:buFont typeface="Times"/>
              <a:buChar char="•"/>
            </a:pPr>
            <a:r>
              <a:rPr b="0" lang="en-US" sz="1600" spc="-1" strike="noStrike">
                <a:solidFill>
                  <a:srgbClr val="000000"/>
                </a:solidFill>
                <a:latin typeface="Calibri"/>
                <a:ea typeface="ＭＳ Ｐゴシック"/>
              </a:rPr>
              <a:t>P(about fifteen </a:t>
            </a:r>
            <a:r>
              <a:rPr b="1" lang="en-US" sz="1600" spc="-1" strike="noStrike">
                <a:solidFill>
                  <a:srgbClr val="000000"/>
                </a:solidFill>
                <a:latin typeface="Calibri"/>
                <a:ea typeface="ＭＳ Ｐゴシック"/>
              </a:rPr>
              <a:t>minutes</a:t>
            </a:r>
            <a:r>
              <a:rPr b="0" lang="en-US" sz="1600" spc="-1" strike="noStrike">
                <a:solidFill>
                  <a:srgbClr val="000000"/>
                </a:solidFill>
                <a:latin typeface="Calibri"/>
                <a:ea typeface="ＭＳ Ｐゴシック"/>
              </a:rPr>
              <a:t> from) &gt; P(about fifteen </a:t>
            </a:r>
            <a:r>
              <a:rPr b="1" lang="en-US" sz="1600" spc="-1" strike="noStrike">
                <a:solidFill>
                  <a:srgbClr val="000000"/>
                </a:solidFill>
                <a:latin typeface="Calibri"/>
                <a:ea typeface="ＭＳ Ｐゴシック"/>
              </a:rPr>
              <a:t>minuets</a:t>
            </a:r>
            <a:r>
              <a:rPr b="0" lang="en-US" sz="1600" spc="-1" strike="noStrike">
                <a:solidFill>
                  <a:srgbClr val="000000"/>
                </a:solidFill>
                <a:latin typeface="Calibri"/>
                <a:ea typeface="ＭＳ Ｐゴシック"/>
              </a:rPr>
              <a:t> from)</a:t>
            </a:r>
            <a:endParaRPr b="0" lang="en-US" sz="1600" spc="-1" strike="noStrike">
              <a:solidFill>
                <a:srgbClr val="000000"/>
              </a:solidFill>
              <a:latin typeface="Calibri"/>
            </a:endParaRPr>
          </a:p>
          <a:p>
            <a:pPr lvl="3" marL="1371600" indent="-22824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Speech Recognition</a:t>
            </a:r>
            <a:endParaRPr b="0" lang="en-US" sz="2200" spc="-1" strike="noStrike">
              <a:solidFill>
                <a:srgbClr val="000000"/>
              </a:solidFill>
              <a:latin typeface="Calibri"/>
            </a:endParaRPr>
          </a:p>
          <a:p>
            <a:pPr lvl="4" marL="1714680" indent="-228240">
              <a:lnSpc>
                <a:spcPct val="100000"/>
              </a:lnSpc>
              <a:spcBef>
                <a:spcPts val="400"/>
              </a:spcBef>
              <a:buClr>
                <a:srgbClr val="cc0000"/>
              </a:buClr>
              <a:buFont typeface="Times"/>
              <a:buChar char="•"/>
            </a:pPr>
            <a:r>
              <a:rPr b="0" lang="en-US" sz="1800" spc="-1" strike="noStrike">
                <a:solidFill>
                  <a:srgbClr val="000000"/>
                </a:solidFill>
                <a:latin typeface="Calibri"/>
                <a:ea typeface="ＭＳ Ｐゴシック"/>
              </a:rPr>
              <a:t>P(I saw a van) &gt;&gt; P(eyes awe of an)</a:t>
            </a:r>
            <a:endParaRPr b="0" lang="en-US" sz="1800" spc="-1" strike="noStrike">
              <a:solidFill>
                <a:srgbClr val="000000"/>
              </a:solidFill>
              <a:latin typeface="Calibri"/>
            </a:endParaRPr>
          </a:p>
          <a:p>
            <a:pPr lvl="3" marL="1371600" indent="-228240">
              <a:lnSpc>
                <a:spcPct val="100000"/>
              </a:lnSpc>
              <a:spcBef>
                <a:spcPts val="479"/>
              </a:spcBef>
              <a:buClr>
                <a:srgbClr val="000000"/>
              </a:buClr>
              <a:buFont typeface="Times"/>
              <a:buChar char="•"/>
            </a:pPr>
            <a:r>
              <a:rPr b="0" lang="en-US" sz="2200" spc="-1" strike="noStrike">
                <a:solidFill>
                  <a:srgbClr val="000000"/>
                </a:solidFill>
                <a:latin typeface="Calibri"/>
                <a:ea typeface="ＭＳ Ｐゴシック"/>
              </a:rPr>
              <a:t>+ Summarization, question-answering, etc., etc.!!</a:t>
            </a:r>
            <a:endParaRPr b="0" lang="en-US" sz="2200" spc="-1" strike="noStrike">
              <a:solidFill>
                <a:srgbClr val="000000"/>
              </a:solidFill>
              <a:latin typeface="Calibri"/>
            </a:endParaRPr>
          </a:p>
        </p:txBody>
      </p:sp>
      <p:sp>
        <p:nvSpPr>
          <p:cNvPr id="142" name="CustomShape 3"/>
          <p:cNvSpPr/>
          <p:nvPr/>
        </p:nvSpPr>
        <p:spPr>
          <a:xfrm>
            <a:off x="238320" y="2800440"/>
            <a:ext cx="1154880" cy="51696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800" spc="-1" strike="noStrike">
                <a:solidFill>
                  <a:srgbClr val="000000"/>
                </a:solidFill>
                <a:latin typeface="Calibri"/>
                <a:ea typeface="ＭＳ Ｐゴシック"/>
              </a:rPr>
              <a:t>Why?</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nodeType="clickEffect" fill="hold" presetClass="entr" presetID="1">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14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141">
                                            <p:txEl>
                                              <p:pRg st="3" end="3"/>
                                            </p:txEl>
                                          </p:spTgt>
                                        </p:tgtEl>
                                        <p:attrNameLst>
                                          <p:attrName>style.visibility</p:attrName>
                                        </p:attrNameLst>
                                      </p:cBhvr>
                                      <p:to>
                                        <p:strVal val="visible"/>
                                      </p:to>
                                    </p:set>
                                  </p:childTnLst>
                                </p:cTn>
                              </p:par>
                              <p:par>
                                <p:cTn id="17" nodeType="withEffect" fill="hold" presetClass="entr" presetID="1">
                                  <p:stCondLst>
                                    <p:cond delay="0"/>
                                  </p:stCondLst>
                                  <p:childTnLst>
                                    <p:set>
                                      <p:cBhvr>
                                        <p:cTn id="18" dur="1" fill="hold">
                                          <p:stCondLst>
                                            <p:cond delay="0"/>
                                          </p:stCondLst>
                                        </p:cTn>
                                        <p:tgtEl>
                                          <p:spTgt spid="141">
                                            <p:txEl>
                                              <p:pRg st="4" end="4"/>
                                            </p:txEl>
                                          </p:spTgt>
                                        </p:tgtEl>
                                        <p:attrNameLst>
                                          <p:attrName>style.visibility</p:attrName>
                                        </p:attrNameLst>
                                      </p:cBhvr>
                                      <p:to>
                                        <p:strVal val="visible"/>
                                      </p:to>
                                    </p:set>
                                  </p:childTnLst>
                                </p:cTn>
                              </p:par>
                              <p:par>
                                <p:cTn id="19" nodeType="withEffect" fill="hold" presetClass="entr" presetID="1">
                                  <p:stCondLst>
                                    <p:cond delay="0"/>
                                  </p:stCondLst>
                                  <p:childTnLst>
                                    <p:set>
                                      <p:cBhvr>
                                        <p:cTn id="20" dur="1" fill="hold">
                                          <p:stCondLst>
                                            <p:cond delay="0"/>
                                          </p:stCondLst>
                                        </p:cTn>
                                        <p:tgtEl>
                                          <p:spTgt spid="14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141">
                                            <p:txEl>
                                              <p:pRg st="6" end="6"/>
                                            </p:txEl>
                                          </p:spTgt>
                                        </p:tgtEl>
                                        <p:attrNameLst>
                                          <p:attrName>style.visibility</p:attrName>
                                        </p:attrNameLst>
                                      </p:cBhvr>
                                      <p:to>
                                        <p:strVal val="visible"/>
                                      </p:to>
                                    </p:set>
                                  </p:childTnLst>
                                </p:cTn>
                              </p:par>
                              <p:par>
                                <p:cTn id="25" nodeType="withEffect" fill="hold" presetClass="entr" presetID="1">
                                  <p:stCondLst>
                                    <p:cond delay="0"/>
                                  </p:stCondLst>
                                  <p:childTnLst>
                                    <p:set>
                                      <p:cBhvr>
                                        <p:cTn id="26" dur="1" fill="hold">
                                          <p:stCondLst>
                                            <p:cond delay="0"/>
                                          </p:stCondLst>
                                        </p:cTn>
                                        <p:tgtEl>
                                          <p:spTgt spid="14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141">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Bigram estimates of sentence probabilities</a:t>
            </a:r>
            <a:endParaRPr b="0" lang="en-US" sz="3200" spc="-1" strike="noStrike">
              <a:solidFill>
                <a:srgbClr val="000000"/>
              </a:solidFill>
              <a:latin typeface="Lucida Sans"/>
            </a:endParaRPr>
          </a:p>
        </p:txBody>
      </p:sp>
      <p:sp>
        <p:nvSpPr>
          <p:cNvPr id="198" name="TextShape 2"/>
          <p:cNvSpPr txBox="1"/>
          <p:nvPr/>
        </p:nvSpPr>
        <p:spPr>
          <a:xfrm>
            <a:off x="609480" y="1352520"/>
            <a:ext cx="8534160" cy="3333240"/>
          </a:xfrm>
          <a:prstGeom prst="rect">
            <a:avLst/>
          </a:prstGeom>
          <a:noFill/>
          <a:ln>
            <a:noFill/>
          </a:ln>
        </p:spPr>
        <p:txBody>
          <a:bodyPr>
            <a:noAutofit/>
          </a:bodyPr>
          <a:p>
            <a:pPr marL="343080" indent="-342720">
              <a:lnSpc>
                <a:spcPct val="100000"/>
              </a:lnSpc>
              <a:spcBef>
                <a:spcPts val="561"/>
              </a:spcBef>
            </a:pPr>
            <a:r>
              <a:rPr b="0" lang="en-US" sz="2800" spc="-1" strike="noStrike">
                <a:solidFill>
                  <a:srgbClr val="000000"/>
                </a:solidFill>
                <a:latin typeface="Calibri"/>
                <a:ea typeface="ＭＳ Ｐゴシック"/>
              </a:rPr>
              <a:t>P(&lt;s&gt; I want english food &lt;/s&gt;) =</a:t>
            </a:r>
            <a:endParaRPr b="0" lang="en-US" sz="2800" spc="-1" strike="noStrike">
              <a:solidFill>
                <a:srgbClr val="000000"/>
              </a:solidFill>
              <a:latin typeface="Calibri"/>
            </a:endParaRPr>
          </a:p>
          <a:p>
            <a:pPr marL="343080" indent="-34272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P(I|&lt;s&gt;)   </a:t>
            </a:r>
            <a:endParaRPr b="0" lang="en-US" sz="2800" spc="-1" strike="noStrike">
              <a:solidFill>
                <a:srgbClr val="000000"/>
              </a:solidFill>
              <a:latin typeface="Calibri"/>
            </a:endParaRPr>
          </a:p>
          <a:p>
            <a:pPr marL="343080" indent="-34272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P(want|I)  </a:t>
            </a:r>
            <a:endParaRPr b="0" lang="en-US" sz="2800" spc="-1" strike="noStrike">
              <a:solidFill>
                <a:srgbClr val="000000"/>
              </a:solidFill>
              <a:latin typeface="Calibri"/>
            </a:endParaRPr>
          </a:p>
          <a:p>
            <a:pPr marL="343080" indent="-34272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P(english|want)   </a:t>
            </a:r>
            <a:endParaRPr b="0" lang="en-US" sz="2800" spc="-1" strike="noStrike">
              <a:solidFill>
                <a:srgbClr val="000000"/>
              </a:solidFill>
              <a:latin typeface="Calibri"/>
            </a:endParaRPr>
          </a:p>
          <a:p>
            <a:pPr marL="343080" indent="-34272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P(food|english)   </a:t>
            </a:r>
            <a:endParaRPr b="0" lang="en-US" sz="2800" spc="-1" strike="noStrike">
              <a:solidFill>
                <a:srgbClr val="000000"/>
              </a:solidFill>
              <a:latin typeface="Calibri"/>
            </a:endParaRPr>
          </a:p>
          <a:p>
            <a:pPr marL="343080" indent="-34272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P(&lt;/s&gt;|food)</a:t>
            </a:r>
            <a:endParaRPr b="0" lang="en-US" sz="2800" spc="-1" strike="noStrike">
              <a:solidFill>
                <a:srgbClr val="000000"/>
              </a:solidFill>
              <a:latin typeface="Calibri"/>
            </a:endParaRPr>
          </a:p>
          <a:p>
            <a:pPr marL="343080" indent="-342720">
              <a:lnSpc>
                <a:spcPct val="100000"/>
              </a:lnSpc>
              <a:spcBef>
                <a:spcPts val="561"/>
              </a:spcBef>
            </a:pPr>
            <a:r>
              <a:rPr b="0" lang="en-US" sz="2800" spc="-1" strike="noStrike">
                <a:solidFill>
                  <a:srgbClr val="000000"/>
                </a:solidFill>
                <a:latin typeface="Calibri"/>
                <a:ea typeface="ＭＳ Ｐゴシック"/>
              </a:rPr>
              <a:t>       </a:t>
            </a:r>
            <a:r>
              <a:rPr b="0" lang="en-US" sz="2800" spc="-1" strike="noStrike">
                <a:solidFill>
                  <a:srgbClr val="000000"/>
                </a:solidFill>
                <a:latin typeface="Calibri"/>
                <a:ea typeface="ＭＳ Ｐゴシック"/>
              </a:rPr>
              <a:t>=  .000031</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What kinds of knowledge?</a:t>
            </a:r>
            <a:endParaRPr b="0" lang="en-US" sz="3200" spc="-1" strike="noStrike">
              <a:solidFill>
                <a:srgbClr val="000000"/>
              </a:solidFill>
              <a:latin typeface="Lucida Sans"/>
            </a:endParaRPr>
          </a:p>
        </p:txBody>
      </p:sp>
      <p:sp>
        <p:nvSpPr>
          <p:cNvPr id="200"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P(english|want)  = .0011</a:t>
            </a: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P(chinese|want) =  .0065</a:t>
            </a: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P(to|want) = .66</a:t>
            </a: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P(eat | to) = .28</a:t>
            </a: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P(food | to) = 0</a:t>
            </a: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P(want | spend) = 0</a:t>
            </a: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 (i | &lt;s&gt;) = .25</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Practical Issues</a:t>
            </a:r>
            <a:endParaRPr b="0" lang="en-US" sz="3200" spc="-1" strike="noStrike">
              <a:solidFill>
                <a:srgbClr val="000000"/>
              </a:solidFill>
              <a:latin typeface="Lucida Sans"/>
            </a:endParaRPr>
          </a:p>
        </p:txBody>
      </p:sp>
      <p:sp>
        <p:nvSpPr>
          <p:cNvPr id="202"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641"/>
              </a:spcBef>
              <a:buClr>
                <a:srgbClr val="cc0000"/>
              </a:buClr>
              <a:buFont typeface="Times"/>
              <a:buChar char="•"/>
            </a:pPr>
            <a:r>
              <a:rPr b="0" lang="en-US" sz="3200" spc="-1" strike="noStrike">
                <a:solidFill>
                  <a:srgbClr val="000000"/>
                </a:solidFill>
                <a:latin typeface="Calibri"/>
                <a:ea typeface="ＭＳ Ｐゴシック"/>
              </a:rPr>
              <a:t>We do everything in log space</a:t>
            </a:r>
            <a:endParaRPr b="0" lang="en-US" sz="3200" spc="-1" strike="noStrike">
              <a:solidFill>
                <a:srgbClr val="000000"/>
              </a:solidFill>
              <a:latin typeface="Calibri"/>
            </a:endParaRPr>
          </a:p>
          <a:p>
            <a:pPr lvl="1" marL="685800" indent="-228240">
              <a:lnSpc>
                <a:spcPct val="100000"/>
              </a:lnSpc>
              <a:spcBef>
                <a:spcPts val="641"/>
              </a:spcBef>
              <a:buClr>
                <a:srgbClr val="000000"/>
              </a:buClr>
              <a:buFont typeface="Times"/>
              <a:buChar char="•"/>
            </a:pPr>
            <a:r>
              <a:rPr b="0" lang="en-US" sz="3200" spc="-1" strike="noStrike">
                <a:solidFill>
                  <a:srgbClr val="000000"/>
                </a:solidFill>
                <a:latin typeface="Calibri"/>
                <a:ea typeface="ＭＳ Ｐゴシック"/>
              </a:rPr>
              <a:t>Avoid underflow</a:t>
            </a:r>
            <a:endParaRPr b="0" lang="en-US" sz="3200" spc="-1" strike="noStrike">
              <a:solidFill>
                <a:srgbClr val="000000"/>
              </a:solidFill>
              <a:latin typeface="Calibri"/>
            </a:endParaRPr>
          </a:p>
          <a:p>
            <a:pPr lvl="1" marL="685800" indent="-228240">
              <a:lnSpc>
                <a:spcPct val="100000"/>
              </a:lnSpc>
              <a:spcBef>
                <a:spcPts val="641"/>
              </a:spcBef>
              <a:buClr>
                <a:srgbClr val="000000"/>
              </a:buClr>
              <a:buFont typeface="Times"/>
              <a:buChar char="•"/>
            </a:pPr>
            <a:r>
              <a:rPr b="0" lang="en-US" sz="3200" spc="-1" strike="noStrike">
                <a:solidFill>
                  <a:srgbClr val="000000"/>
                </a:solidFill>
                <a:latin typeface="Calibri"/>
                <a:ea typeface="ＭＳ Ｐゴシック"/>
              </a:rPr>
              <a:t>(also adding is faster than multiplying)</a:t>
            </a:r>
            <a:endParaRPr b="0" lang="en-US" sz="3200" spc="-1" strike="noStrike">
              <a:solidFill>
                <a:srgbClr val="000000"/>
              </a:solidFill>
              <a:latin typeface="Calibri"/>
            </a:endParaRPr>
          </a:p>
        </p:txBody>
      </p:sp>
      <p:pic>
        <p:nvPicPr>
          <p:cNvPr id="203" name="" descr=""/>
          <p:cNvPicPr/>
          <p:nvPr/>
        </p:nvPicPr>
        <p:blipFill>
          <a:blip r:embed="rId1"/>
          <a:stretch/>
        </p:blipFill>
        <p:spPr>
          <a:xfrm>
            <a:off x="304920" y="3784680"/>
            <a:ext cx="8610480" cy="55872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Language Modeling Toolkits</a:t>
            </a:r>
            <a:endParaRPr b="0" lang="en-US" sz="3200" spc="-1" strike="noStrike">
              <a:solidFill>
                <a:srgbClr val="000000"/>
              </a:solidFill>
              <a:latin typeface="Lucida Sans"/>
            </a:endParaRPr>
          </a:p>
        </p:txBody>
      </p:sp>
      <p:sp>
        <p:nvSpPr>
          <p:cNvPr id="205"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641"/>
              </a:spcBef>
              <a:buClr>
                <a:srgbClr val="cc0000"/>
              </a:buClr>
              <a:buFont typeface="Times"/>
              <a:buChar char="•"/>
            </a:pPr>
            <a:r>
              <a:rPr b="0" lang="en-US" sz="3200" spc="-1" strike="noStrike">
                <a:solidFill>
                  <a:srgbClr val="000000"/>
                </a:solidFill>
                <a:latin typeface="Calibri"/>
                <a:ea typeface="ＭＳ Ｐゴシック"/>
              </a:rPr>
              <a:t>SRILM</a:t>
            </a:r>
            <a:endParaRPr b="0" lang="en-US" sz="3200" spc="-1" strike="noStrike">
              <a:solidFill>
                <a:srgbClr val="000000"/>
              </a:solidFill>
              <a:latin typeface="Calibri"/>
            </a:endParaRPr>
          </a:p>
          <a:p>
            <a:pPr lvl="1" marL="685800" indent="-228240">
              <a:lnSpc>
                <a:spcPct val="100000"/>
              </a:lnSpc>
              <a:spcBef>
                <a:spcPts val="641"/>
              </a:spcBef>
              <a:buClr>
                <a:srgbClr val="000000"/>
              </a:buClr>
              <a:buFont typeface="Times"/>
              <a:buChar char="•"/>
            </a:pPr>
            <a:r>
              <a:rPr b="0" lang="en-US" sz="3200" spc="-1" strike="noStrike" u="sng">
                <a:solidFill>
                  <a:srgbClr val="ef8e1c"/>
                </a:solidFill>
                <a:uFillTx/>
                <a:latin typeface="Calibri"/>
                <a:ea typeface="ＭＳ Ｐゴシック"/>
                <a:hlinkClick r:id="rId1"/>
              </a:rPr>
              <a:t>http://www.speech.sri.com/projects/srilm</a:t>
            </a:r>
            <a:r>
              <a:rPr b="0" lang="en-US" sz="3200" spc="-1" strike="noStrike" u="sng">
                <a:solidFill>
                  <a:srgbClr val="ef8e1c"/>
                </a:solidFill>
                <a:uFillTx/>
                <a:latin typeface="Calibri"/>
                <a:ea typeface="ＭＳ Ｐゴシック"/>
                <a:hlinkClick r:id="rId2"/>
              </a:rPr>
              <a:t>/</a:t>
            </a:r>
            <a:endParaRPr b="0" lang="en-US" sz="3200" spc="-1" strike="noStrike">
              <a:solidFill>
                <a:srgbClr val="000000"/>
              </a:solidFill>
              <a:latin typeface="Calibri"/>
            </a:endParaRPr>
          </a:p>
          <a:p>
            <a:pPr marL="343080" indent="-342720">
              <a:lnSpc>
                <a:spcPct val="100000"/>
              </a:lnSpc>
              <a:spcBef>
                <a:spcPts val="720"/>
              </a:spcBef>
              <a:buClr>
                <a:srgbClr val="cc0000"/>
              </a:buClr>
              <a:buFont typeface="Times"/>
              <a:buChar char="•"/>
            </a:pPr>
            <a:r>
              <a:rPr b="0" lang="en-US" sz="3600" spc="-1" strike="noStrike">
                <a:solidFill>
                  <a:srgbClr val="000000"/>
                </a:solidFill>
                <a:latin typeface="Calibri"/>
                <a:ea typeface="ＭＳ Ｐゴシック"/>
              </a:rPr>
              <a:t>KenLM</a:t>
            </a:r>
            <a:endParaRPr b="0" lang="en-US" sz="3600" spc="-1" strike="noStrike">
              <a:solidFill>
                <a:srgbClr val="000000"/>
              </a:solidFill>
              <a:latin typeface="Calibri"/>
            </a:endParaRPr>
          </a:p>
          <a:p>
            <a:pPr lvl="1" marL="685800" indent="-228240">
              <a:lnSpc>
                <a:spcPct val="100000"/>
              </a:lnSpc>
              <a:spcBef>
                <a:spcPts val="641"/>
              </a:spcBef>
              <a:buClr>
                <a:srgbClr val="000000"/>
              </a:buClr>
              <a:buFont typeface="Times"/>
              <a:buChar char="•"/>
            </a:pPr>
            <a:r>
              <a:rPr b="0" lang="en-US" sz="3200" spc="-1" strike="noStrike" u="sng">
                <a:solidFill>
                  <a:srgbClr val="ef8e1c"/>
                </a:solidFill>
                <a:uFillTx/>
                <a:latin typeface="Calibri"/>
                <a:ea typeface="ＭＳ Ｐゴシック"/>
                <a:hlinkClick r:id="rId3"/>
              </a:rPr>
              <a:t>https://kheafield.com/code/kenlm/</a:t>
            </a: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TextShape 1"/>
          <p:cNvSpPr txBox="1"/>
          <p:nvPr/>
        </p:nvSpPr>
        <p:spPr>
          <a:xfrm>
            <a:off x="1371600" y="385200"/>
            <a:ext cx="777240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Google N-Gram Release, August 2006</a:t>
            </a:r>
            <a:endParaRPr b="0" lang="en-US" sz="3200" spc="-1" strike="noStrike">
              <a:solidFill>
                <a:srgbClr val="000000"/>
              </a:solidFill>
              <a:latin typeface="Lucida Sans"/>
            </a:endParaRPr>
          </a:p>
        </p:txBody>
      </p:sp>
      <p:pic>
        <p:nvPicPr>
          <p:cNvPr id="207" name="Picture 1" descr="ngram1.tiff"/>
          <p:cNvPicPr/>
          <p:nvPr/>
        </p:nvPicPr>
        <p:blipFill>
          <a:blip r:embed="rId1"/>
          <a:stretch/>
        </p:blipFill>
        <p:spPr>
          <a:xfrm>
            <a:off x="0" y="1352520"/>
            <a:ext cx="9143640" cy="1391400"/>
          </a:xfrm>
          <a:prstGeom prst="rect">
            <a:avLst/>
          </a:prstGeom>
          <a:ln>
            <a:noFill/>
          </a:ln>
        </p:spPr>
      </p:pic>
      <p:pic>
        <p:nvPicPr>
          <p:cNvPr id="208" name="Picture 2" descr="ngram2.tiff"/>
          <p:cNvPicPr/>
          <p:nvPr/>
        </p:nvPicPr>
        <p:blipFill>
          <a:blip r:embed="rId2"/>
          <a:stretch/>
        </p:blipFill>
        <p:spPr>
          <a:xfrm>
            <a:off x="0" y="3650400"/>
            <a:ext cx="9143640" cy="825840"/>
          </a:xfrm>
          <a:prstGeom prst="rect">
            <a:avLst/>
          </a:prstGeom>
          <a:ln>
            <a:noFill/>
          </a:ln>
        </p:spPr>
      </p:pic>
      <p:sp>
        <p:nvSpPr>
          <p:cNvPr id="209" name="CustomShape 2"/>
          <p:cNvSpPr/>
          <p:nvPr/>
        </p:nvSpPr>
        <p:spPr>
          <a:xfrm>
            <a:off x="1050480" y="2985120"/>
            <a:ext cx="486000" cy="4561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Lucida Sans"/>
                <a:ea typeface="ＭＳ Ｐゴシック"/>
              </a:rPr>
              <a: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Google N-Gram Release</a:t>
            </a:r>
            <a:endParaRPr b="0" lang="en-US" sz="3200" spc="-1" strike="noStrike">
              <a:solidFill>
                <a:srgbClr val="000000"/>
              </a:solidFill>
              <a:latin typeface="Lucida Sans"/>
            </a:endParaRPr>
          </a:p>
        </p:txBody>
      </p:sp>
      <p:sp>
        <p:nvSpPr>
          <p:cNvPr id="211" name="TextShape 2"/>
          <p:cNvSpPr txBox="1"/>
          <p:nvPr/>
        </p:nvSpPr>
        <p:spPr>
          <a:xfrm>
            <a:off x="304920" y="1352520"/>
            <a:ext cx="8534160" cy="3333240"/>
          </a:xfrm>
          <a:prstGeom prst="rect">
            <a:avLst/>
          </a:prstGeom>
          <a:noFill/>
          <a:ln>
            <a:noFill/>
          </a:ln>
        </p:spPr>
        <p:txBody>
          <a:bodyPr>
            <a:noAutofit/>
          </a:bodyPr>
          <a:p>
            <a:pPr marL="343080" indent="-34272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incoming 92</a:t>
            </a:r>
            <a:endParaRPr b="0" lang="en-US" sz="1800" spc="-1" strike="noStrike">
              <a:solidFill>
                <a:srgbClr val="000000"/>
              </a:solidFill>
              <a:latin typeface="Calibri"/>
            </a:endParaRPr>
          </a:p>
          <a:p>
            <a:pPr marL="343080" indent="-34272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incubator 99</a:t>
            </a:r>
            <a:endParaRPr b="0" lang="en-US" sz="1800" spc="-1" strike="noStrike">
              <a:solidFill>
                <a:srgbClr val="000000"/>
              </a:solidFill>
              <a:latin typeface="Calibri"/>
            </a:endParaRPr>
          </a:p>
          <a:p>
            <a:pPr marL="343080" indent="-34272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independent 794</a:t>
            </a:r>
            <a:endParaRPr b="0" lang="en-US" sz="1800" spc="-1" strike="noStrike">
              <a:solidFill>
                <a:srgbClr val="000000"/>
              </a:solidFill>
              <a:latin typeface="Calibri"/>
            </a:endParaRPr>
          </a:p>
          <a:p>
            <a:pPr marL="343080" indent="-34272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index 223</a:t>
            </a:r>
            <a:endParaRPr b="0" lang="en-US" sz="1800" spc="-1" strike="noStrike">
              <a:solidFill>
                <a:srgbClr val="000000"/>
              </a:solidFill>
              <a:latin typeface="Calibri"/>
            </a:endParaRPr>
          </a:p>
          <a:p>
            <a:pPr marL="343080" indent="-34272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indication 72</a:t>
            </a:r>
            <a:endParaRPr b="0" lang="en-US" sz="1800" spc="-1" strike="noStrike">
              <a:solidFill>
                <a:srgbClr val="000000"/>
              </a:solidFill>
              <a:latin typeface="Calibri"/>
            </a:endParaRPr>
          </a:p>
          <a:p>
            <a:pPr marL="343080" indent="-34272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indicator 120</a:t>
            </a:r>
            <a:endParaRPr b="0" lang="en-US" sz="1800" spc="-1" strike="noStrike">
              <a:solidFill>
                <a:srgbClr val="000000"/>
              </a:solidFill>
              <a:latin typeface="Calibri"/>
            </a:endParaRPr>
          </a:p>
          <a:p>
            <a:pPr marL="343080" indent="-34272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indicators 45</a:t>
            </a:r>
            <a:endParaRPr b="0" lang="en-US" sz="1800" spc="-1" strike="noStrike">
              <a:solidFill>
                <a:srgbClr val="000000"/>
              </a:solidFill>
              <a:latin typeface="Calibri"/>
            </a:endParaRPr>
          </a:p>
          <a:p>
            <a:pPr marL="343080" indent="-34272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indispensable 111</a:t>
            </a:r>
            <a:endParaRPr b="0" lang="en-US" sz="1800" spc="-1" strike="noStrike">
              <a:solidFill>
                <a:srgbClr val="000000"/>
              </a:solidFill>
              <a:latin typeface="Calibri"/>
            </a:endParaRPr>
          </a:p>
          <a:p>
            <a:pPr marL="343080" indent="-34272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indispensible 40</a:t>
            </a:r>
            <a:endParaRPr b="0" lang="en-US" sz="1800" spc="-1" strike="noStrike">
              <a:solidFill>
                <a:srgbClr val="000000"/>
              </a:solidFill>
              <a:latin typeface="Calibri"/>
            </a:endParaRPr>
          </a:p>
          <a:p>
            <a:pPr marL="343080" indent="-342720">
              <a:lnSpc>
                <a:spcPct val="90000"/>
              </a:lnSpc>
              <a:spcBef>
                <a:spcPts val="360"/>
              </a:spcBef>
              <a:buClr>
                <a:srgbClr val="cc0000"/>
              </a:buClr>
              <a:buFont typeface="Times"/>
              <a:buChar char="•"/>
            </a:pPr>
            <a:r>
              <a:rPr b="0" lang="en-US" sz="1800" spc="-1" strike="noStrike">
                <a:solidFill>
                  <a:srgbClr val="333333"/>
                </a:solidFill>
                <a:latin typeface="Courier New"/>
                <a:ea typeface="ＭＳ Ｐゴシック"/>
              </a:rPr>
              <a:t>serve as the individual 234</a:t>
            </a:r>
            <a:endParaRPr b="0" lang="en-US" sz="1800" spc="-1" strike="noStrike">
              <a:solidFill>
                <a:srgbClr val="000000"/>
              </a:solidFill>
              <a:latin typeface="Calibri"/>
            </a:endParaRPr>
          </a:p>
        </p:txBody>
      </p:sp>
      <p:sp>
        <p:nvSpPr>
          <p:cNvPr id="212" name="CustomShape 3"/>
          <p:cNvSpPr/>
          <p:nvPr/>
        </p:nvSpPr>
        <p:spPr>
          <a:xfrm>
            <a:off x="165960" y="4629240"/>
            <a:ext cx="8636400" cy="333720"/>
          </a:xfrm>
          <a:prstGeom prst="rect">
            <a:avLst/>
          </a:prstGeom>
          <a:noFill/>
          <a:ln w="9360">
            <a:noFill/>
          </a:ln>
        </p:spPr>
        <p:style>
          <a:lnRef idx="0"/>
          <a:fillRef idx="0"/>
          <a:effectRef idx="0"/>
          <a:fontRef idx="minor"/>
        </p:style>
        <p:txBody>
          <a:bodyPr wrap="none" lIns="90000" rIns="90000" tIns="45000" bIns="45000">
            <a:spAutoFit/>
          </a:bodyPr>
          <a:p>
            <a:pPr>
              <a:lnSpc>
                <a:spcPct val="100000"/>
              </a:lnSpc>
            </a:pPr>
            <a:r>
              <a:rPr b="0" lang="en-US" sz="1600" spc="-1" strike="noStrike" u="sng">
                <a:solidFill>
                  <a:srgbClr val="ef8e1c"/>
                </a:solidFill>
                <a:uFillTx/>
                <a:latin typeface="Lucida Sans"/>
                <a:ea typeface="ＭＳ Ｐゴシック"/>
                <a:hlinkClick r:id="rId1"/>
              </a:rPr>
              <a:t>http://googleresearch.blogspot.com/2006/08/all-our-n-gram-are-belong-to-you.html</a:t>
            </a: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Google Book N-grams</a:t>
            </a:r>
            <a:endParaRPr b="0" lang="en-US" sz="3200" spc="-1" strike="noStrike">
              <a:solidFill>
                <a:srgbClr val="000000"/>
              </a:solidFill>
              <a:latin typeface="Lucida Sans"/>
            </a:endParaRPr>
          </a:p>
        </p:txBody>
      </p:sp>
      <p:sp>
        <p:nvSpPr>
          <p:cNvPr id="214"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u="sng">
                <a:solidFill>
                  <a:srgbClr val="ef8e1c"/>
                </a:solidFill>
                <a:uFillTx/>
                <a:latin typeface="Calibri"/>
                <a:ea typeface="ＭＳ Ｐゴシック"/>
                <a:hlinkClick r:id="rId1"/>
              </a:rPr>
              <a:t>http://ngrams.googlelabs.com/</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Estimating N-gram Probabilities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16"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Evaluation and Perplexity</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18"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Evaluation: How good is our model?</a:t>
            </a:r>
            <a:endParaRPr b="0" lang="en-US" sz="3200" spc="-1" strike="noStrike">
              <a:solidFill>
                <a:srgbClr val="000000"/>
              </a:solidFill>
              <a:latin typeface="Lucida Sans"/>
            </a:endParaRPr>
          </a:p>
        </p:txBody>
      </p:sp>
      <p:sp>
        <p:nvSpPr>
          <p:cNvPr id="220"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Does our language model prefer good sentences to bad ones?</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Assign higher probability to “real” or “frequently observed” sentences </a:t>
            </a:r>
            <a:endParaRPr b="0" lang="en-US" sz="2000" spc="-1" strike="noStrike">
              <a:solidFill>
                <a:srgbClr val="000000"/>
              </a:solidFill>
              <a:latin typeface="Calibri"/>
            </a:endParaRPr>
          </a:p>
          <a:p>
            <a:pPr lvl="2" marL="1028880" indent="-22824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Than “ungrammatical” or “rarely observed” sentences?</a:t>
            </a:r>
            <a:endParaRPr b="0" lang="en-US" sz="20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We train parameters of our model on a </a:t>
            </a:r>
            <a:r>
              <a:rPr b="1" lang="en-US" sz="2400" spc="-1" strike="noStrike">
                <a:solidFill>
                  <a:srgbClr val="008000"/>
                </a:solidFill>
                <a:latin typeface="Calibri"/>
                <a:ea typeface="ＭＳ Ｐゴシック"/>
              </a:rPr>
              <a:t>training set</a:t>
            </a:r>
            <a:r>
              <a:rPr b="0" lang="en-US" sz="2400" spc="-1" strike="noStrike">
                <a:solidFill>
                  <a:srgbClr val="000000"/>
                </a:solidFill>
                <a:latin typeface="Calibri"/>
                <a:ea typeface="ＭＳ Ｐゴシック"/>
              </a:rPr>
              <a:t>.</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We test the model’s performance on data we haven’t seen.</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A </a:t>
            </a:r>
            <a:r>
              <a:rPr b="1" lang="en-US" sz="2000" spc="-1" strike="noStrike">
                <a:solidFill>
                  <a:srgbClr val="008000"/>
                </a:solidFill>
                <a:latin typeface="Calibri"/>
                <a:ea typeface="ＭＳ Ｐゴシック"/>
              </a:rPr>
              <a:t>test set </a:t>
            </a:r>
            <a:r>
              <a:rPr b="0" lang="en-US" sz="2000" spc="-1" strike="noStrike">
                <a:solidFill>
                  <a:srgbClr val="000000"/>
                </a:solidFill>
                <a:latin typeface="Calibri"/>
                <a:ea typeface="ＭＳ Ｐゴシック"/>
              </a:rPr>
              <a:t>is an unseen dataset that is different from our training set, totally unused.</a:t>
            </a:r>
            <a:endParaRPr b="0" lang="en-US" sz="20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An </a:t>
            </a:r>
            <a:r>
              <a:rPr b="1" lang="en-US" sz="2000" spc="-1" strike="noStrike">
                <a:solidFill>
                  <a:srgbClr val="008000"/>
                </a:solidFill>
                <a:latin typeface="Calibri"/>
                <a:ea typeface="ＭＳ Ｐゴシック"/>
              </a:rPr>
              <a:t>evaluation metric </a:t>
            </a:r>
            <a:r>
              <a:rPr b="0" lang="en-US" sz="2000" spc="-1" strike="noStrike">
                <a:solidFill>
                  <a:srgbClr val="000000"/>
                </a:solidFill>
                <a:latin typeface="Calibri"/>
                <a:ea typeface="ＭＳ Ｐゴシック"/>
              </a:rPr>
              <a:t>tells us how well our model does on the test set.</a:t>
            </a:r>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47" dur="indefinite" restart="never" nodeType="tmRoot">
          <p:childTnLst>
            <p:seq>
              <p:cTn id="148" dur="indefinite" nodeType="mainSeq">
                <p:childTnLst>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220">
                                            <p:txEl>
                                              <p:pRg st="1" end="1"/>
                                            </p:txEl>
                                          </p:spTgt>
                                        </p:tgtEl>
                                        <p:attrNameLst>
                                          <p:attrName>style.visibility</p:attrName>
                                        </p:attrNameLst>
                                      </p:cBhvr>
                                      <p:to>
                                        <p:strVal val="visible"/>
                                      </p:to>
                                    </p:set>
                                  </p:childTnLst>
                                </p:cTn>
                              </p:par>
                              <p:par>
                                <p:cTn id="153" nodeType="withEffect" fill="hold" presetClass="entr" presetID="1">
                                  <p:stCondLst>
                                    <p:cond delay="0"/>
                                  </p:stCondLst>
                                  <p:childTnLst>
                                    <p:set>
                                      <p:cBhvr>
                                        <p:cTn id="154" dur="1" fill="hold">
                                          <p:stCondLst>
                                            <p:cond delay="0"/>
                                          </p:stCondLst>
                                        </p:cTn>
                                        <p:tgtEl>
                                          <p:spTgt spid="220">
                                            <p:txEl>
                                              <p:pRg st="2" end="2"/>
                                            </p:txEl>
                                          </p:spTgt>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nodeType="clickEffect" fill="hold" presetClass="entr" presetID="1">
                                  <p:stCondLst>
                                    <p:cond delay="0"/>
                                  </p:stCondLst>
                                  <p:childTnLst>
                                    <p:set>
                                      <p:cBhvr>
                                        <p:cTn id="158" dur="1" fill="hold">
                                          <p:stCondLst>
                                            <p:cond delay="0"/>
                                          </p:stCondLst>
                                        </p:cTn>
                                        <p:tgtEl>
                                          <p:spTgt spid="220">
                                            <p:txEl>
                                              <p:pRg st="3" end="3"/>
                                            </p:txEl>
                                          </p:spTgt>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nodeType="clickEffect" fill="hold" presetClass="entr" presetID="1">
                                  <p:stCondLst>
                                    <p:cond delay="0"/>
                                  </p:stCondLst>
                                  <p:childTnLst>
                                    <p:set>
                                      <p:cBhvr>
                                        <p:cTn id="162" dur="1" fill="hold">
                                          <p:stCondLst>
                                            <p:cond delay="0"/>
                                          </p:stCondLst>
                                        </p:cTn>
                                        <p:tgtEl>
                                          <p:spTgt spid="220">
                                            <p:txEl>
                                              <p:pRg st="4" end="4"/>
                                            </p:txEl>
                                          </p:spTgt>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nodeType="clickEffect" fill="hold" presetClass="entr" presetID="1">
                                  <p:stCondLst>
                                    <p:cond delay="0"/>
                                  </p:stCondLst>
                                  <p:childTnLst>
                                    <p:set>
                                      <p:cBhvr>
                                        <p:cTn id="166" dur="1" fill="hold">
                                          <p:stCondLst>
                                            <p:cond delay="0"/>
                                          </p:stCondLst>
                                        </p:cTn>
                                        <p:tgtEl>
                                          <p:spTgt spid="220">
                                            <p:txEl>
                                              <p:pRg st="5" end="5"/>
                                            </p:txEl>
                                          </p:spTgt>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nodeType="clickEffect" fill="hold" presetClass="entr" presetID="1">
                                  <p:stCondLst>
                                    <p:cond delay="0"/>
                                  </p:stCondLst>
                                  <p:childTnLst>
                                    <p:set>
                                      <p:cBhvr>
                                        <p:cTn id="170" dur="1" fill="hold">
                                          <p:stCondLst>
                                            <p:cond delay="0"/>
                                          </p:stCondLst>
                                        </p:cTn>
                                        <p:tgtEl>
                                          <p:spTgt spid="220">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TextShape 1"/>
          <p:cNvSpPr txBox="1"/>
          <p:nvPr/>
        </p:nvSpPr>
        <p:spPr>
          <a:xfrm>
            <a:off x="1280160" y="56880"/>
            <a:ext cx="777240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Probabilistic Language Modeling</a:t>
            </a:r>
            <a:endParaRPr b="0" lang="en-US" sz="3200" spc="-1" strike="noStrike">
              <a:solidFill>
                <a:srgbClr val="000000"/>
              </a:solidFill>
              <a:latin typeface="Lucida Sans"/>
            </a:endParaRPr>
          </a:p>
        </p:txBody>
      </p:sp>
      <p:sp>
        <p:nvSpPr>
          <p:cNvPr id="144" name="TextShape 2"/>
          <p:cNvSpPr txBox="1"/>
          <p:nvPr/>
        </p:nvSpPr>
        <p:spPr>
          <a:xfrm>
            <a:off x="91440" y="1005840"/>
            <a:ext cx="8961120" cy="3603600"/>
          </a:xfrm>
          <a:prstGeom prst="rect">
            <a:avLst/>
          </a:prstGeom>
          <a:noFill/>
          <a:ln>
            <a:noFill/>
          </a:ln>
        </p:spPr>
        <p:txBody>
          <a:bodyPr>
            <a:noAutofit/>
          </a:bodyPr>
          <a:p>
            <a:pPr marL="343080" indent="-34272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Goal: compute the probability of a sentence or sequence of words:</a:t>
            </a:r>
            <a:endParaRPr b="0" lang="en-US" sz="2600" spc="-1" strike="noStrike">
              <a:solidFill>
                <a:srgbClr val="000000"/>
              </a:solidFill>
              <a:latin typeface="Calibri"/>
            </a:endParaRPr>
          </a:p>
          <a:p>
            <a:pPr marL="685800" indent="-228240">
              <a:lnSpc>
                <a:spcPct val="100000"/>
              </a:lnSpc>
              <a:spcBef>
                <a:spcPts val="561"/>
              </a:spcBef>
            </a:pPr>
            <a:r>
              <a:rPr b="0" lang="en-US" sz="26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P(W) = P(w</a:t>
            </a:r>
            <a:r>
              <a:rPr b="0" lang="en-US" sz="1800" spc="-1" strike="noStrike" baseline="-25000">
                <a:solidFill>
                  <a:srgbClr val="000000"/>
                </a:solidFill>
                <a:latin typeface="Calibri"/>
                <a:ea typeface="ＭＳ Ｐゴシック"/>
              </a:rPr>
              <a:t>1</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2</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3</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4</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5</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n</a:t>
            </a:r>
            <a:r>
              <a:rPr b="0" lang="en-US" sz="1800" spc="-1" strike="noStrike">
                <a:solidFill>
                  <a:srgbClr val="000000"/>
                </a:solidFill>
                <a:latin typeface="Calibri"/>
                <a:ea typeface="ＭＳ Ｐゴシック"/>
              </a:rPr>
              <a:t>)</a:t>
            </a:r>
            <a:endParaRPr b="0" lang="en-US" sz="1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Related task: probability of an upcoming word:</a:t>
            </a:r>
            <a:endParaRPr b="0" lang="en-US" sz="2600" spc="-1" strike="noStrike">
              <a:solidFill>
                <a:srgbClr val="000000"/>
              </a:solidFill>
              <a:latin typeface="Calibri"/>
            </a:endParaRPr>
          </a:p>
          <a:p>
            <a:pPr marL="685800" indent="-228240">
              <a:lnSpc>
                <a:spcPct val="100000"/>
              </a:lnSpc>
              <a:spcBef>
                <a:spcPts val="400"/>
              </a:spcBef>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P(w</a:t>
            </a:r>
            <a:r>
              <a:rPr b="0" lang="en-US" sz="1800" spc="-1" strike="noStrike" baseline="-25000">
                <a:solidFill>
                  <a:srgbClr val="000000"/>
                </a:solidFill>
                <a:latin typeface="Calibri"/>
                <a:ea typeface="ＭＳ Ｐゴシック"/>
              </a:rPr>
              <a:t>5</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1</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2</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3</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4</a:t>
            </a:r>
            <a:r>
              <a:rPr b="0" lang="en-US" sz="1800" spc="-1" strike="noStrike">
                <a:solidFill>
                  <a:srgbClr val="000000"/>
                </a:solidFill>
                <a:latin typeface="Calibri"/>
                <a:ea typeface="ＭＳ Ｐゴシック"/>
              </a:rPr>
              <a:t>)</a:t>
            </a:r>
            <a:endParaRPr b="0" lang="en-US" sz="1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A model that computes either of these:</a:t>
            </a:r>
            <a:endParaRPr b="0" lang="en-US" sz="2600" spc="-1" strike="noStrike">
              <a:solidFill>
                <a:srgbClr val="000000"/>
              </a:solidFill>
              <a:latin typeface="Calibri"/>
            </a:endParaRPr>
          </a:p>
          <a:p>
            <a:pPr marL="685800" indent="-228240">
              <a:lnSpc>
                <a:spcPct val="100000"/>
              </a:lnSpc>
              <a:spcBef>
                <a:spcPts val="479"/>
              </a:spcBef>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P(W)     or     P(w</a:t>
            </a:r>
            <a:r>
              <a:rPr b="0" lang="en-US" sz="1800" spc="-1" strike="noStrike" baseline="-25000">
                <a:solidFill>
                  <a:srgbClr val="000000"/>
                </a:solidFill>
                <a:latin typeface="Calibri"/>
                <a:ea typeface="ＭＳ Ｐゴシック"/>
              </a:rPr>
              <a:t>n</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1</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2</a:t>
            </a:r>
            <a:r>
              <a:rPr b="0" lang="en-US" sz="1800" spc="-1" strike="noStrike">
                <a:solidFill>
                  <a:srgbClr val="000000"/>
                </a:solidFill>
                <a:latin typeface="Calibri"/>
                <a:ea typeface="ＭＳ Ｐゴシック"/>
              </a:rPr>
              <a:t>…w</a:t>
            </a:r>
            <a:r>
              <a:rPr b="0" lang="en-US" sz="1800" spc="-1" strike="noStrike" baseline="-25000">
                <a:solidFill>
                  <a:srgbClr val="000000"/>
                </a:solidFill>
                <a:latin typeface="Calibri"/>
                <a:ea typeface="ＭＳ Ｐゴシック"/>
              </a:rPr>
              <a:t>n-1</a:t>
            </a:r>
            <a:r>
              <a:rPr b="0" lang="en-US" sz="1800" spc="-1" strike="noStrike">
                <a:solidFill>
                  <a:srgbClr val="000000"/>
                </a:solidFill>
                <a:latin typeface="Calibri"/>
                <a:ea typeface="ＭＳ Ｐゴシック"/>
              </a:rPr>
              <a:t>)    </a:t>
            </a:r>
            <a:r>
              <a:rPr b="0" lang="en-US" sz="2200" spc="-1" strike="noStrike">
                <a:solidFill>
                  <a:srgbClr val="000000"/>
                </a:solidFill>
                <a:latin typeface="Calibri"/>
                <a:ea typeface="ＭＳ Ｐゴシック"/>
              </a:rPr>
              <a:t>is called a </a:t>
            </a:r>
            <a:r>
              <a:rPr b="1" lang="en-US" sz="2200" spc="-1" strike="noStrike">
                <a:solidFill>
                  <a:srgbClr val="a50021"/>
                </a:solidFill>
                <a:latin typeface="Calibri"/>
                <a:ea typeface="ＭＳ Ｐゴシック"/>
              </a:rPr>
              <a:t>language model</a:t>
            </a:r>
            <a:r>
              <a:rPr b="0" lang="en-US" sz="2200" spc="-1" strike="noStrike">
                <a:solidFill>
                  <a:srgbClr val="000000"/>
                </a:solidFill>
                <a:latin typeface="Calibri"/>
                <a:ea typeface="ＭＳ Ｐゴシック"/>
              </a:rPr>
              <a:t>.</a:t>
            </a:r>
            <a:endParaRPr b="0" lang="en-US" sz="22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200" spc="-1" strike="noStrike">
                <a:solidFill>
                  <a:srgbClr val="000000"/>
                </a:solidFill>
                <a:latin typeface="Calibri"/>
                <a:ea typeface="ＭＳ Ｐゴシック"/>
              </a:rPr>
              <a:t>Better: </a:t>
            </a:r>
            <a:r>
              <a:rPr b="1" lang="en-US" sz="2200" spc="-1" strike="noStrike">
                <a:solidFill>
                  <a:srgbClr val="cc0033"/>
                </a:solidFill>
                <a:latin typeface="Calibri"/>
                <a:ea typeface="ＭＳ Ｐゴシック"/>
              </a:rPr>
              <a:t>the grammar       </a:t>
            </a:r>
            <a:r>
              <a:rPr b="0" lang="en-US" sz="2200" spc="-1" strike="noStrike">
                <a:solidFill>
                  <a:srgbClr val="000000"/>
                </a:solidFill>
                <a:latin typeface="Calibri"/>
                <a:ea typeface="ＭＳ Ｐゴシック"/>
              </a:rPr>
              <a:t>But </a:t>
            </a:r>
            <a:r>
              <a:rPr b="1" lang="en-US" sz="2200" spc="-1" strike="noStrike">
                <a:solidFill>
                  <a:srgbClr val="cc0033"/>
                </a:solidFill>
                <a:latin typeface="Calibri"/>
                <a:ea typeface="ＭＳ Ｐゴシック"/>
              </a:rPr>
              <a:t>language model </a:t>
            </a:r>
            <a:r>
              <a:rPr b="0" lang="en-US" sz="2200" spc="-1" strike="noStrike">
                <a:solidFill>
                  <a:srgbClr val="000000"/>
                </a:solidFill>
                <a:latin typeface="Calibri"/>
                <a:ea typeface="ＭＳ Ｐゴシック"/>
              </a:rPr>
              <a:t>or </a:t>
            </a:r>
            <a:r>
              <a:rPr b="1" lang="en-US" sz="2200" spc="-1" strike="noStrike">
                <a:solidFill>
                  <a:srgbClr val="cc0033"/>
                </a:solidFill>
                <a:latin typeface="Calibri"/>
                <a:ea typeface="ＭＳ Ｐゴシック"/>
              </a:rPr>
              <a:t>LM </a:t>
            </a:r>
            <a:r>
              <a:rPr b="0" lang="en-US" sz="2200" spc="-1" strike="noStrike">
                <a:solidFill>
                  <a:srgbClr val="000000"/>
                </a:solidFill>
                <a:latin typeface="Calibri"/>
                <a:ea typeface="ＭＳ Ｐゴシック"/>
              </a:rPr>
              <a:t>is standard</a:t>
            </a:r>
            <a:endParaRPr b="0" lang="en-US" sz="2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14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44">
                                            <p:txEl>
                                              <p:pRg st="2" end="2"/>
                                            </p:txEl>
                                          </p:spTgt>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144">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44">
                                            <p:txEl>
                                              <p:pRg st="4" end="4"/>
                                            </p:txEl>
                                          </p:spTgt>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144">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44">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Training on the test set</a:t>
            </a:r>
            <a:endParaRPr b="0" lang="en-US" sz="3200" spc="-1" strike="noStrike">
              <a:solidFill>
                <a:srgbClr val="000000"/>
              </a:solidFill>
              <a:latin typeface="Lucida Sans"/>
            </a:endParaRPr>
          </a:p>
        </p:txBody>
      </p:sp>
      <p:sp>
        <p:nvSpPr>
          <p:cNvPr id="222"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We can’t allow test sentences into the training set</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We will assign it an artificially high probability when we set it in the test set</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Training on the test set”</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Bad science!</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And violates the honor code</a:t>
            </a: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p:txBody>
      </p:sp>
      <p:sp>
        <p:nvSpPr>
          <p:cNvPr id="223" name="TextShape 3"/>
          <p:cNvSpPr txBox="1"/>
          <p:nvPr/>
        </p:nvSpPr>
        <p:spPr>
          <a:xfrm>
            <a:off x="304920" y="4705200"/>
            <a:ext cx="1980720" cy="342720"/>
          </a:xfrm>
          <a:prstGeom prst="rect">
            <a:avLst/>
          </a:prstGeom>
          <a:noFill/>
          <a:ln w="9360">
            <a:noFill/>
          </a:ln>
        </p:spPr>
        <p:txBody>
          <a:bodyPr>
            <a:noAutofit/>
          </a:bodyPr>
          <a:p>
            <a:pPr>
              <a:lnSpc>
                <a:spcPct val="100000"/>
              </a:lnSpc>
            </a:pPr>
            <a:fld id="{0C5FB841-066D-427A-9C9D-B90D6E7C98F0}" type="slidenum">
              <a:rPr b="0" lang="en-US" sz="1400" spc="-1" strike="noStrike">
                <a:solidFill>
                  <a:srgbClr val="000000"/>
                </a:solidFill>
                <a:latin typeface="Calibri"/>
                <a:ea typeface="ＭＳ Ｐゴシック"/>
              </a:rPr>
              <a:t>1</a:t>
            </a:fld>
            <a:endParaRPr b="0" lang="en-US" sz="1400" spc="-1" strike="noStrike">
              <a:latin typeface="Times New Roman"/>
            </a:endParaRPr>
          </a:p>
        </p:txBody>
      </p:sp>
    </p:spTree>
  </p:cSld>
  <mc:AlternateContent>
    <mc:Choice Requires="p14">
      <p:transition spd="slow" p14:dur="2000"/>
    </mc:Choice>
    <mc:Fallback>
      <p:transition spd="slow"/>
    </mc:Fallback>
  </mc:AlternateContent>
  <p:timing>
    <p:tnLst>
      <p:par>
        <p:cTn id="171" dur="indefinite" restart="never" nodeType="tmRoot">
          <p:childTnLst>
            <p:seq>
              <p:cTn id="172" dur="indefinite" nodeType="mainSeq">
                <p:childTnLst>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22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Extrinsic evaluation of N-gram models</a:t>
            </a:r>
            <a:endParaRPr b="0" lang="en-US" sz="3200" spc="-1" strike="noStrike">
              <a:solidFill>
                <a:srgbClr val="000000"/>
              </a:solidFill>
              <a:latin typeface="Lucida Sans"/>
            </a:endParaRPr>
          </a:p>
        </p:txBody>
      </p:sp>
      <p:sp>
        <p:nvSpPr>
          <p:cNvPr id="225"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Best evaluation for comparing models A and B</a:t>
            </a:r>
            <a:endParaRPr b="0" lang="en-US" sz="2800" spc="-1" strike="noStrike">
              <a:solidFill>
                <a:srgbClr val="000000"/>
              </a:solidFill>
              <a:latin typeface="Calibri"/>
            </a:endParaRPr>
          </a:p>
          <a:p>
            <a:pPr lvl="1" marL="685800" indent="-22824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Put each model in a task</a:t>
            </a:r>
            <a:endParaRPr b="0" lang="en-US" sz="2400" spc="-1" strike="noStrike">
              <a:solidFill>
                <a:srgbClr val="000000"/>
              </a:solidFill>
              <a:latin typeface="Calibri"/>
            </a:endParaRPr>
          </a:p>
          <a:p>
            <a:pPr lvl="2" marL="1028880" indent="-22824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 </a:t>
            </a:r>
            <a:r>
              <a:rPr b="0" lang="en-US" sz="2400" spc="-1" strike="noStrike">
                <a:solidFill>
                  <a:srgbClr val="000000"/>
                </a:solidFill>
                <a:latin typeface="Calibri"/>
                <a:ea typeface="ＭＳ Ｐゴシック"/>
              </a:rPr>
              <a:t>spelling corrector, speech recognizer, MT system</a:t>
            </a:r>
            <a:endParaRPr b="0" lang="en-US" sz="2400" spc="-1" strike="noStrike">
              <a:solidFill>
                <a:srgbClr val="000000"/>
              </a:solidFill>
              <a:latin typeface="Calibri"/>
            </a:endParaRPr>
          </a:p>
          <a:p>
            <a:pPr lvl="1" marL="685800" indent="-22824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Run the task, get an accuracy for A and for B</a:t>
            </a:r>
            <a:endParaRPr b="0" lang="en-US" sz="2400" spc="-1" strike="noStrike">
              <a:solidFill>
                <a:srgbClr val="000000"/>
              </a:solidFill>
              <a:latin typeface="Calibri"/>
            </a:endParaRPr>
          </a:p>
          <a:p>
            <a:pPr lvl="2" marL="1028880" indent="-22824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How many misspelled words corrected properly</a:t>
            </a:r>
            <a:endParaRPr b="0" lang="en-US" sz="2400" spc="-1" strike="noStrike">
              <a:solidFill>
                <a:srgbClr val="000000"/>
              </a:solidFill>
              <a:latin typeface="Calibri"/>
            </a:endParaRPr>
          </a:p>
          <a:p>
            <a:pPr lvl="2" marL="1028880" indent="-22824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How many words translated correctly</a:t>
            </a:r>
            <a:endParaRPr b="0" lang="en-US" sz="2400" spc="-1" strike="noStrike">
              <a:solidFill>
                <a:srgbClr val="000000"/>
              </a:solidFill>
              <a:latin typeface="Calibri"/>
            </a:endParaRPr>
          </a:p>
          <a:p>
            <a:pPr lvl="1" marL="685800" indent="-22824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Compare accuracy for A and B</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177" dur="indefinite" restart="never" nodeType="tmRoot">
          <p:childTnLst>
            <p:seq>
              <p:cTn id="178" dur="indefinite" nodeType="mainSeq">
                <p:childTnLst>
                  <p:par>
                    <p:cTn id="179" fill="hold">
                      <p:stCondLst>
                        <p:cond delay="indefinite"/>
                      </p:stCondLst>
                      <p:childTnLst>
                        <p:par>
                          <p:cTn id="180" fill="hold">
                            <p:stCondLst>
                              <p:cond delay="0"/>
                            </p:stCondLst>
                            <p:childTnLst>
                              <p:par>
                                <p:cTn id="181" nodeType="clickEffect" fill="hold" presetClass="entr" presetID="1">
                                  <p:stCondLst>
                                    <p:cond delay="0"/>
                                  </p:stCondLst>
                                  <p:childTnLst>
                                    <p:set>
                                      <p:cBhvr>
                                        <p:cTn id="182" dur="1" fill="hold">
                                          <p:stCondLst>
                                            <p:cond delay="0"/>
                                          </p:stCondLst>
                                        </p:cTn>
                                        <p:tgtEl>
                                          <p:spTgt spid="225">
                                            <p:txEl>
                                              <p:pRg st="1" end="1"/>
                                            </p:txEl>
                                          </p:spTgt>
                                        </p:tgtEl>
                                        <p:attrNameLst>
                                          <p:attrName>style.visibility</p:attrName>
                                        </p:attrNameLst>
                                      </p:cBhvr>
                                      <p:to>
                                        <p:strVal val="visible"/>
                                      </p:to>
                                    </p:set>
                                  </p:childTnLst>
                                </p:cTn>
                              </p:par>
                              <p:par>
                                <p:cTn id="183" nodeType="withEffect" fill="hold" presetClass="entr" presetID="1">
                                  <p:stCondLst>
                                    <p:cond delay="0"/>
                                  </p:stCondLst>
                                  <p:childTnLst>
                                    <p:set>
                                      <p:cBhvr>
                                        <p:cTn id="184" dur="1" fill="hold">
                                          <p:stCondLst>
                                            <p:cond delay="0"/>
                                          </p:stCondLst>
                                        </p:cTn>
                                        <p:tgtEl>
                                          <p:spTgt spid="225">
                                            <p:txEl>
                                              <p:pRg st="2" end="2"/>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225">
                                            <p:txEl>
                                              <p:pRg st="3" end="3"/>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225">
                                            <p:txEl>
                                              <p:pRg st="4" end="4"/>
                                            </p:txEl>
                                          </p:spTgt>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nodeType="clickEffect" fill="hold" presetClass="entr" presetID="1">
                                  <p:stCondLst>
                                    <p:cond delay="0"/>
                                  </p:stCondLst>
                                  <p:childTnLst>
                                    <p:set>
                                      <p:cBhvr>
                                        <p:cTn id="196" dur="1" fill="hold">
                                          <p:stCondLst>
                                            <p:cond delay="0"/>
                                          </p:stCondLst>
                                        </p:cTn>
                                        <p:tgtEl>
                                          <p:spTgt spid="225">
                                            <p:txEl>
                                              <p:pRg st="5" end="5"/>
                                            </p:txEl>
                                          </p:spTgt>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nodeType="clickEffect" fill="hold" presetClass="entr" presetID="1">
                                  <p:stCondLst>
                                    <p:cond delay="0"/>
                                  </p:stCondLst>
                                  <p:childTnLst>
                                    <p:set>
                                      <p:cBhvr>
                                        <p:cTn id="200" dur="1" fill="hold">
                                          <p:stCondLst>
                                            <p:cond delay="0"/>
                                          </p:stCondLst>
                                        </p:cTn>
                                        <p:tgtEl>
                                          <p:spTgt spid="22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Difficulty of extrinsic (in-vivo) evaluation of  N-gram models</a:t>
            </a:r>
            <a:endParaRPr b="0" lang="en-US" sz="3200" spc="-1" strike="noStrike">
              <a:solidFill>
                <a:srgbClr val="000000"/>
              </a:solidFill>
              <a:latin typeface="Lucida Sans"/>
            </a:endParaRPr>
          </a:p>
        </p:txBody>
      </p:sp>
      <p:sp>
        <p:nvSpPr>
          <p:cNvPr id="227" name="TextShape 2"/>
          <p:cNvSpPr txBox="1"/>
          <p:nvPr/>
        </p:nvSpPr>
        <p:spPr>
          <a:xfrm>
            <a:off x="304920" y="1352520"/>
            <a:ext cx="8534160" cy="3333240"/>
          </a:xfrm>
          <a:prstGeom prst="rect">
            <a:avLst/>
          </a:prstGeom>
          <a:noFill/>
          <a:ln>
            <a:noFill/>
          </a:ln>
        </p:spPr>
        <p:txBody>
          <a:bodyPr>
            <a:noAutofit/>
          </a:bodyPr>
          <a:p>
            <a:pPr marL="343080" indent="-342720">
              <a:lnSpc>
                <a:spcPct val="90000"/>
              </a:lnSpc>
              <a:spcBef>
                <a:spcPts val="561"/>
              </a:spcBef>
              <a:buClr>
                <a:srgbClr val="cc0000"/>
              </a:buClr>
              <a:buFont typeface="Times"/>
              <a:buChar char="•"/>
            </a:pPr>
            <a:r>
              <a:rPr b="0" lang="en-US" sz="2800" spc="-1" strike="noStrike">
                <a:solidFill>
                  <a:srgbClr val="000000"/>
                </a:solidFill>
                <a:latin typeface="Calibri"/>
                <a:ea typeface="ＭＳ Ｐゴシック"/>
              </a:rPr>
              <a:t>Extrinsic evaluation</a:t>
            </a:r>
            <a:endParaRPr b="0" lang="en-US" sz="2800" spc="-1" strike="noStrike">
              <a:solidFill>
                <a:srgbClr val="000000"/>
              </a:solidFill>
              <a:latin typeface="Calibri"/>
            </a:endParaRPr>
          </a:p>
          <a:p>
            <a:pPr lvl="1" marL="685800" indent="-228240">
              <a:lnSpc>
                <a:spcPct val="90000"/>
              </a:lnSpc>
              <a:spcBef>
                <a:spcPts val="479"/>
              </a:spcBef>
              <a:buClr>
                <a:srgbClr val="000000"/>
              </a:buClr>
              <a:buFont typeface="Times"/>
              <a:buChar char="•"/>
            </a:pPr>
            <a:r>
              <a:rPr b="0" lang="en-US" sz="2400" spc="-1" strike="noStrike">
                <a:solidFill>
                  <a:srgbClr val="000000"/>
                </a:solidFill>
                <a:latin typeface="Calibri"/>
                <a:ea typeface="ＭＳ Ｐゴシック"/>
              </a:rPr>
              <a:t>Time-consuming; can take days or weeks</a:t>
            </a:r>
            <a:endParaRPr b="0" lang="en-US" sz="2400" spc="-1" strike="noStrike">
              <a:solidFill>
                <a:srgbClr val="000000"/>
              </a:solidFill>
              <a:latin typeface="Calibri"/>
            </a:endParaRPr>
          </a:p>
          <a:p>
            <a:pPr marL="343080" indent="-342720">
              <a:lnSpc>
                <a:spcPct val="90000"/>
              </a:lnSpc>
              <a:spcBef>
                <a:spcPts val="561"/>
              </a:spcBef>
              <a:buClr>
                <a:srgbClr val="cc0000"/>
              </a:buClr>
              <a:buFont typeface="Times"/>
              <a:buChar char="•"/>
            </a:pPr>
            <a:r>
              <a:rPr b="0" lang="en-US" sz="2800" spc="-1" strike="noStrike">
                <a:solidFill>
                  <a:srgbClr val="000000"/>
                </a:solidFill>
                <a:latin typeface="Calibri"/>
                <a:ea typeface="ＭＳ Ｐゴシック"/>
              </a:rPr>
              <a:t>So</a:t>
            </a:r>
            <a:endParaRPr b="0" lang="en-US" sz="2800" spc="-1" strike="noStrike">
              <a:solidFill>
                <a:srgbClr val="000000"/>
              </a:solidFill>
              <a:latin typeface="Calibri"/>
            </a:endParaRPr>
          </a:p>
          <a:p>
            <a:pPr lvl="1" marL="685800" indent="-228240">
              <a:lnSpc>
                <a:spcPct val="90000"/>
              </a:lnSpc>
              <a:spcBef>
                <a:spcPts val="479"/>
              </a:spcBef>
              <a:buClr>
                <a:srgbClr val="000000"/>
              </a:buClr>
              <a:buFont typeface="Times"/>
              <a:buChar char="•"/>
            </a:pPr>
            <a:r>
              <a:rPr b="0" lang="en-US" sz="2400" spc="-1" strike="noStrike">
                <a:solidFill>
                  <a:srgbClr val="000000"/>
                </a:solidFill>
                <a:latin typeface="Calibri"/>
                <a:ea typeface="ＭＳ Ｐゴシック"/>
              </a:rPr>
              <a:t>Sometimes use </a:t>
            </a:r>
            <a:r>
              <a:rPr b="1" lang="en-US" sz="2400" spc="-1" strike="noStrike">
                <a:solidFill>
                  <a:srgbClr val="a50021"/>
                </a:solidFill>
                <a:latin typeface="Calibri"/>
                <a:ea typeface="ＭＳ Ｐゴシック"/>
              </a:rPr>
              <a:t>intrinsic</a:t>
            </a:r>
            <a:r>
              <a:rPr b="0" lang="en-US" sz="2400" spc="-1" strike="noStrike">
                <a:solidFill>
                  <a:srgbClr val="000000"/>
                </a:solidFill>
                <a:latin typeface="Calibri"/>
                <a:ea typeface="ＭＳ Ｐゴシック"/>
              </a:rPr>
              <a:t> evaluation: </a:t>
            </a:r>
            <a:r>
              <a:rPr b="1" lang="en-US" sz="2400" spc="-1" strike="noStrike">
                <a:solidFill>
                  <a:srgbClr val="000000"/>
                </a:solidFill>
                <a:latin typeface="Calibri"/>
                <a:ea typeface="ＭＳ Ｐゴシック"/>
              </a:rPr>
              <a:t>perplexity</a:t>
            </a:r>
            <a:endParaRPr b="0" lang="en-US" sz="2400" spc="-1" strike="noStrike">
              <a:solidFill>
                <a:srgbClr val="000000"/>
              </a:solidFill>
              <a:latin typeface="Calibri"/>
            </a:endParaRPr>
          </a:p>
          <a:p>
            <a:pPr lvl="1" marL="685800" indent="-228240">
              <a:lnSpc>
                <a:spcPct val="90000"/>
              </a:lnSpc>
              <a:spcBef>
                <a:spcPts val="479"/>
              </a:spcBef>
              <a:buClr>
                <a:srgbClr val="000000"/>
              </a:buClr>
              <a:buFont typeface="Times"/>
              <a:buChar char="•"/>
            </a:pPr>
            <a:r>
              <a:rPr b="0" lang="en-US" sz="2400" spc="-1" strike="noStrike">
                <a:solidFill>
                  <a:srgbClr val="000000"/>
                </a:solidFill>
                <a:latin typeface="Calibri"/>
                <a:ea typeface="ＭＳ Ｐゴシック"/>
              </a:rPr>
              <a:t>Bad approximation </a:t>
            </a:r>
            <a:endParaRPr b="0" lang="en-US" sz="2400" spc="-1" strike="noStrike">
              <a:solidFill>
                <a:srgbClr val="000000"/>
              </a:solidFill>
              <a:latin typeface="Calibri"/>
            </a:endParaRPr>
          </a:p>
          <a:p>
            <a:pPr lvl="2" marL="1028880" indent="-228240">
              <a:lnSpc>
                <a:spcPct val="90000"/>
              </a:lnSpc>
              <a:spcBef>
                <a:spcPts val="479"/>
              </a:spcBef>
              <a:buClr>
                <a:srgbClr val="cc0000"/>
              </a:buClr>
              <a:buFont typeface="Times"/>
              <a:buChar char="•"/>
            </a:pPr>
            <a:r>
              <a:rPr b="0" lang="en-US" sz="2400" spc="-1" strike="noStrike">
                <a:solidFill>
                  <a:srgbClr val="000000"/>
                </a:solidFill>
                <a:latin typeface="Calibri"/>
                <a:ea typeface="ＭＳ Ｐゴシック"/>
              </a:rPr>
              <a:t>unless the test data looks </a:t>
            </a:r>
            <a:r>
              <a:rPr b="1" lang="en-US" sz="2400" spc="-1" strike="noStrike">
                <a:solidFill>
                  <a:srgbClr val="000000"/>
                </a:solidFill>
                <a:latin typeface="Calibri"/>
                <a:ea typeface="ＭＳ Ｐゴシック"/>
              </a:rPr>
              <a:t>just</a:t>
            </a:r>
            <a:r>
              <a:rPr b="0" lang="en-US" sz="2400" spc="-1" strike="noStrike">
                <a:solidFill>
                  <a:srgbClr val="000000"/>
                </a:solidFill>
                <a:latin typeface="Calibri"/>
                <a:ea typeface="ＭＳ Ｐゴシック"/>
              </a:rPr>
              <a:t> like the training data</a:t>
            </a:r>
            <a:endParaRPr b="0" lang="en-US" sz="2400" spc="-1" strike="noStrike">
              <a:solidFill>
                <a:srgbClr val="000000"/>
              </a:solidFill>
              <a:latin typeface="Calibri"/>
            </a:endParaRPr>
          </a:p>
          <a:p>
            <a:pPr lvl="2" marL="1028880" indent="-228240">
              <a:lnSpc>
                <a:spcPct val="90000"/>
              </a:lnSpc>
              <a:spcBef>
                <a:spcPts val="479"/>
              </a:spcBef>
              <a:buClr>
                <a:srgbClr val="cc0000"/>
              </a:buClr>
              <a:buFont typeface="Times"/>
              <a:buChar char="•"/>
            </a:pPr>
            <a:r>
              <a:rPr b="0" lang="en-US" sz="2400" spc="-1" strike="noStrike">
                <a:solidFill>
                  <a:srgbClr val="000000"/>
                </a:solidFill>
                <a:latin typeface="Calibri"/>
                <a:ea typeface="ＭＳ Ｐゴシック"/>
              </a:rPr>
              <a:t>So </a:t>
            </a:r>
            <a:r>
              <a:rPr b="1" lang="en-US" sz="2400" spc="-1" strike="noStrike">
                <a:solidFill>
                  <a:srgbClr val="000000"/>
                </a:solidFill>
                <a:latin typeface="Calibri"/>
                <a:ea typeface="ＭＳ Ｐゴシック"/>
              </a:rPr>
              <a:t>generally only useful in pilot experiments</a:t>
            </a:r>
            <a:endParaRPr b="0" lang="en-US" sz="2400" spc="-1" strike="noStrike">
              <a:solidFill>
                <a:srgbClr val="000000"/>
              </a:solidFill>
              <a:latin typeface="Calibri"/>
            </a:endParaRPr>
          </a:p>
          <a:p>
            <a:pPr lvl="1" marL="685800" indent="-228240">
              <a:lnSpc>
                <a:spcPct val="90000"/>
              </a:lnSpc>
              <a:spcBef>
                <a:spcPts val="479"/>
              </a:spcBef>
              <a:buClr>
                <a:srgbClr val="000000"/>
              </a:buClr>
              <a:buFont typeface="Times"/>
              <a:buChar char="•"/>
            </a:pPr>
            <a:r>
              <a:rPr b="0" lang="en-US" sz="2400" spc="-1" strike="noStrike">
                <a:solidFill>
                  <a:srgbClr val="000000"/>
                </a:solidFill>
                <a:latin typeface="Calibri"/>
                <a:ea typeface="ＭＳ Ｐゴシック"/>
              </a:rPr>
              <a:t>But is helpful to think about.</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201" dur="indefinite" restart="never" nodeType="tmRoot">
          <p:childTnLst>
            <p:seq>
              <p:cTn id="202" dur="indefinite" nodeType="mainSeq">
                <p:childTnLst>
                  <p:par>
                    <p:cTn id="203" fill="hold">
                      <p:stCondLst>
                        <p:cond delay="indefinite"/>
                      </p:stCondLst>
                      <p:childTnLst>
                        <p:par>
                          <p:cTn id="204" fill="hold">
                            <p:stCondLst>
                              <p:cond delay="0"/>
                            </p:stCondLst>
                            <p:childTnLst>
                              <p:par>
                                <p:cTn id="205" nodeType="clickEffect" fill="hold" presetClass="entr" presetID="1">
                                  <p:stCondLst>
                                    <p:cond delay="0"/>
                                  </p:stCondLst>
                                  <p:childTnLst>
                                    <p:set>
                                      <p:cBhvr>
                                        <p:cTn id="206" dur="1" fill="hold">
                                          <p:stCondLst>
                                            <p:cond delay="0"/>
                                          </p:stCondLst>
                                        </p:cTn>
                                        <p:tgtEl>
                                          <p:spTgt spid="227">
                                            <p:txEl>
                                              <p:pRg st="0" end="0"/>
                                            </p:txEl>
                                          </p:spTgt>
                                        </p:tgtEl>
                                        <p:attrNameLst>
                                          <p:attrName>style.visibility</p:attrName>
                                        </p:attrNameLst>
                                      </p:cBhvr>
                                      <p:to>
                                        <p:strVal val="visible"/>
                                      </p:to>
                                    </p:set>
                                  </p:childTnLst>
                                </p:cTn>
                              </p:par>
                              <p:par>
                                <p:cTn id="207" nodeType="withEffect" fill="hold" presetClass="entr" presetID="1">
                                  <p:stCondLst>
                                    <p:cond delay="0"/>
                                  </p:stCondLst>
                                  <p:childTnLst>
                                    <p:set>
                                      <p:cBhvr>
                                        <p:cTn id="208" dur="1" fill="hold">
                                          <p:stCondLst>
                                            <p:cond delay="0"/>
                                          </p:stCondLst>
                                        </p:cTn>
                                        <p:tgtEl>
                                          <p:spTgt spid="227">
                                            <p:txEl>
                                              <p:pRg st="1" end="1"/>
                                            </p:txEl>
                                          </p:spTgt>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nodeType="clickEffect" fill="hold" presetClass="entr" presetID="1">
                                  <p:stCondLst>
                                    <p:cond delay="0"/>
                                  </p:stCondLst>
                                  <p:childTnLst>
                                    <p:set>
                                      <p:cBhvr>
                                        <p:cTn id="212" dur="1" fill="hold">
                                          <p:stCondLst>
                                            <p:cond delay="0"/>
                                          </p:stCondLst>
                                        </p:cTn>
                                        <p:tgtEl>
                                          <p:spTgt spid="227">
                                            <p:txEl>
                                              <p:pRg st="2" end="2"/>
                                            </p:txEl>
                                          </p:spTgt>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nodeType="clickEffect" fill="hold" presetClass="entr" presetID="1">
                                  <p:stCondLst>
                                    <p:cond delay="0"/>
                                  </p:stCondLst>
                                  <p:childTnLst>
                                    <p:set>
                                      <p:cBhvr>
                                        <p:cTn id="216" dur="1" fill="hold">
                                          <p:stCondLst>
                                            <p:cond delay="0"/>
                                          </p:stCondLst>
                                        </p:cTn>
                                        <p:tgtEl>
                                          <p:spTgt spid="227">
                                            <p:txEl>
                                              <p:pRg st="2" end="2"/>
                                            </p:txEl>
                                          </p:spTgt>
                                        </p:tgtEl>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tgtEl>
                                          <p:spTgt spid="227">
                                            <p:txEl>
                                              <p:pRg st="3" end="3"/>
                                            </p:txEl>
                                          </p:spTgt>
                                        </p:tgtEl>
                                        <p:attrNameLst>
                                          <p:attrName>style.visibility</p:attrName>
                                        </p:attrNameLst>
                                      </p:cBhvr>
                                      <p:to>
                                        <p:strVal val="visible"/>
                                      </p:to>
                                    </p:set>
                                  </p:childTnLst>
                                </p:cTn>
                              </p:par>
                            </p:childTnLst>
                          </p:cTn>
                        </p:par>
                      </p:childTnLst>
                    </p:cTn>
                  </p:par>
                  <p:par>
                    <p:cTn id="219" fill="hold">
                      <p:stCondLst>
                        <p:cond delay="indefinite"/>
                      </p:stCondLst>
                      <p:childTnLst>
                        <p:par>
                          <p:cTn id="220" fill="hold">
                            <p:stCondLst>
                              <p:cond delay="0"/>
                            </p:stCondLst>
                            <p:childTnLst>
                              <p:par>
                                <p:cTn id="221" nodeType="clickEffect" fill="hold" presetClass="entr" presetID="1">
                                  <p:stCondLst>
                                    <p:cond delay="0"/>
                                  </p:stCondLst>
                                  <p:childTnLst>
                                    <p:set>
                                      <p:cBhvr>
                                        <p:cTn id="222" dur="1" fill="hold">
                                          <p:stCondLst>
                                            <p:cond delay="0"/>
                                          </p:stCondLst>
                                        </p:cTn>
                                        <p:tgtEl>
                                          <p:spTgt spid="227">
                                            <p:txEl>
                                              <p:pRg st="4" end="4"/>
                                            </p:txEl>
                                          </p:spTgt>
                                        </p:tgtEl>
                                        <p:attrNameLst>
                                          <p:attrName>style.visibility</p:attrName>
                                        </p:attrNameLst>
                                      </p:cBhvr>
                                      <p:to>
                                        <p:strVal val="visible"/>
                                      </p:to>
                                    </p:set>
                                  </p:childTnLst>
                                </p:cTn>
                              </p:par>
                              <p:par>
                                <p:cTn id="223" nodeType="withEffect" fill="hold" presetClass="entr" presetID="1">
                                  <p:stCondLst>
                                    <p:cond delay="0"/>
                                  </p:stCondLst>
                                  <p:childTnLst>
                                    <p:set>
                                      <p:cBhvr>
                                        <p:cTn id="224" dur="1" fill="hold">
                                          <p:stCondLst>
                                            <p:cond delay="0"/>
                                          </p:stCondLst>
                                        </p:cTn>
                                        <p:tgtEl>
                                          <p:spTgt spid="227">
                                            <p:txEl>
                                              <p:pRg st="5" end="5"/>
                                            </p:txEl>
                                          </p:spTgt>
                                        </p:tgtEl>
                                        <p:attrNameLst>
                                          <p:attrName>style.visibility</p:attrName>
                                        </p:attrNameLst>
                                      </p:cBhvr>
                                      <p:to>
                                        <p:strVal val="visible"/>
                                      </p:to>
                                    </p:set>
                                  </p:childTnLst>
                                </p:cTn>
                              </p:par>
                              <p:par>
                                <p:cTn id="225" nodeType="withEffect" fill="hold" presetClass="entr" presetID="1">
                                  <p:stCondLst>
                                    <p:cond delay="0"/>
                                  </p:stCondLst>
                                  <p:childTnLst>
                                    <p:set>
                                      <p:cBhvr>
                                        <p:cTn id="226" dur="1" fill="hold">
                                          <p:stCondLst>
                                            <p:cond delay="0"/>
                                          </p:stCondLst>
                                        </p:cTn>
                                        <p:tgtEl>
                                          <p:spTgt spid="227">
                                            <p:txEl>
                                              <p:pRg st="6" end="6"/>
                                            </p:txEl>
                                          </p:spTgt>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nodeType="clickEffect" fill="hold" presetClass="entr" presetID="1">
                                  <p:stCondLst>
                                    <p:cond delay="0"/>
                                  </p:stCondLst>
                                  <p:childTnLst>
                                    <p:set>
                                      <p:cBhvr>
                                        <p:cTn id="230" dur="1" fill="hold">
                                          <p:stCondLst>
                                            <p:cond delay="0"/>
                                          </p:stCondLst>
                                        </p:cTn>
                                        <p:tgtEl>
                                          <p:spTgt spid="22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1371600" y="28584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Intuition of Perplexity</a:t>
            </a:r>
            <a:endParaRPr b="0" lang="en-US" sz="3200" spc="-1" strike="noStrike">
              <a:solidFill>
                <a:srgbClr val="000000"/>
              </a:solidFill>
              <a:latin typeface="Lucida Sans"/>
            </a:endParaRPr>
          </a:p>
        </p:txBody>
      </p:sp>
      <p:sp>
        <p:nvSpPr>
          <p:cNvPr id="229" name="TextShape 2"/>
          <p:cNvSpPr txBox="1"/>
          <p:nvPr/>
        </p:nvSpPr>
        <p:spPr>
          <a:xfrm>
            <a:off x="304920" y="1352520"/>
            <a:ext cx="8534160" cy="3333240"/>
          </a:xfrm>
          <a:prstGeom prst="rect">
            <a:avLst/>
          </a:prstGeom>
          <a:noFill/>
          <a:ln>
            <a:noFill/>
          </a:ln>
        </p:spPr>
        <p:txBody>
          <a:bodyPr>
            <a:noAutofit/>
          </a:bodyPr>
          <a:p>
            <a:pPr marL="343080" indent="-342720">
              <a:lnSpc>
                <a:spcPct val="90000"/>
              </a:lnSpc>
              <a:spcBef>
                <a:spcPts val="439"/>
              </a:spcBef>
              <a:buClr>
                <a:srgbClr val="cc0000"/>
              </a:buClr>
              <a:buFont typeface="Times"/>
              <a:buChar char="•"/>
            </a:pPr>
            <a:r>
              <a:rPr b="0" lang="en-US" sz="2200" spc="-1" strike="noStrike">
                <a:solidFill>
                  <a:srgbClr val="000000"/>
                </a:solidFill>
                <a:latin typeface="Calibri"/>
                <a:ea typeface="ＭＳ Ｐゴシック"/>
              </a:rPr>
              <a:t>The Shannon Game:</a:t>
            </a:r>
            <a:endParaRPr b="0" lang="en-US" sz="22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How well can we predict the next word?</a:t>
            </a:r>
            <a:endParaRPr b="0" lang="en-US" sz="2000" spc="-1" strike="noStrike">
              <a:solidFill>
                <a:srgbClr val="000000"/>
              </a:solidFill>
              <a:latin typeface="Calibri"/>
            </a:endParaRPr>
          </a:p>
          <a:p>
            <a:endParaRPr b="0" lang="en-US" sz="2000" spc="-1" strike="noStrike">
              <a:solidFill>
                <a:srgbClr val="000000"/>
              </a:solidFill>
              <a:latin typeface="Calibri"/>
            </a:endParaRPr>
          </a:p>
          <a:p>
            <a:endParaRPr b="0" lang="en-US" sz="2000" spc="-1" strike="noStrike">
              <a:solidFill>
                <a:srgbClr val="000000"/>
              </a:solidFill>
              <a:latin typeface="Calibri"/>
            </a:endParaRPr>
          </a:p>
          <a:p>
            <a:endParaRPr b="0" lang="en-US" sz="2000" spc="-1" strike="noStrike">
              <a:solidFill>
                <a:srgbClr val="000000"/>
              </a:solidFill>
              <a:latin typeface="Calibri"/>
            </a:endParaRPr>
          </a:p>
          <a:p>
            <a:endParaRPr b="0" lang="en-US" sz="20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Unigrams are terrible at this game.  (Why?)</a:t>
            </a:r>
            <a:endParaRPr b="0" lang="en-US" sz="2000" spc="-1" strike="noStrike">
              <a:solidFill>
                <a:srgbClr val="000000"/>
              </a:solidFill>
              <a:latin typeface="Calibri"/>
            </a:endParaRPr>
          </a:p>
          <a:p>
            <a:pPr marL="343080" indent="-342720">
              <a:lnSpc>
                <a:spcPct val="90000"/>
              </a:lnSpc>
              <a:spcBef>
                <a:spcPts val="479"/>
              </a:spcBef>
              <a:buClr>
                <a:srgbClr val="cc0000"/>
              </a:buClr>
              <a:buFont typeface="Times"/>
              <a:buChar char="•"/>
            </a:pPr>
            <a:r>
              <a:rPr b="0" lang="en-US" sz="2400" spc="-1" strike="noStrike">
                <a:solidFill>
                  <a:srgbClr val="000000"/>
                </a:solidFill>
                <a:latin typeface="Calibri"/>
                <a:ea typeface="ＭＳ Ｐゴシック"/>
              </a:rPr>
              <a:t>A better model of a text</a:t>
            </a:r>
            <a:endParaRPr b="0" lang="en-US" sz="24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 </a:t>
            </a:r>
            <a:r>
              <a:rPr b="0" lang="en-US" sz="2000" spc="-1" strike="noStrike">
                <a:solidFill>
                  <a:srgbClr val="000000"/>
                </a:solidFill>
                <a:latin typeface="Calibri"/>
                <a:ea typeface="ＭＳ Ｐゴシック"/>
              </a:rPr>
              <a:t>is one which assigns a higher probability to the word that actually occurs</a:t>
            </a:r>
            <a:endParaRPr b="0" lang="en-US" sz="2000" spc="-1" strike="noStrike">
              <a:solidFill>
                <a:srgbClr val="000000"/>
              </a:solidFill>
              <a:latin typeface="Calibri"/>
            </a:endParaRPr>
          </a:p>
          <a:p>
            <a:pPr>
              <a:lnSpc>
                <a:spcPct val="100000"/>
              </a:lnSpc>
              <a:spcBef>
                <a:spcPts val="479"/>
              </a:spcBef>
            </a:pPr>
            <a:endParaRPr b="0" lang="en-US" sz="2000" spc="-1" strike="noStrike">
              <a:solidFill>
                <a:srgbClr val="000000"/>
              </a:solidFill>
              <a:latin typeface="Calibri"/>
            </a:endParaRPr>
          </a:p>
        </p:txBody>
      </p:sp>
      <p:sp>
        <p:nvSpPr>
          <p:cNvPr id="230" name="CustomShape 3"/>
          <p:cNvSpPr/>
          <p:nvPr/>
        </p:nvSpPr>
        <p:spPr>
          <a:xfrm>
            <a:off x="1346040" y="2190600"/>
            <a:ext cx="4571640" cy="141588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901"/>
              </a:spcBef>
            </a:pPr>
            <a:r>
              <a:rPr b="0" lang="en-US" sz="1800" spc="-1" strike="noStrike">
                <a:solidFill>
                  <a:srgbClr val="ff0000"/>
                </a:solidFill>
                <a:latin typeface="Calibri"/>
                <a:ea typeface="ＭＳ Ｐゴシック"/>
              </a:rPr>
              <a:t>I always order pizza with cheese and ____</a:t>
            </a:r>
            <a:endParaRPr b="0" lang="en-US" sz="1800" spc="-1" strike="noStrike">
              <a:latin typeface="Arial"/>
            </a:endParaRPr>
          </a:p>
          <a:p>
            <a:pPr>
              <a:lnSpc>
                <a:spcPct val="100000"/>
              </a:lnSpc>
              <a:spcBef>
                <a:spcPts val="901"/>
              </a:spcBef>
            </a:pPr>
            <a:r>
              <a:rPr b="0" lang="en-US" sz="1800" spc="-1" strike="noStrike">
                <a:solidFill>
                  <a:srgbClr val="ff0000"/>
                </a:solidFill>
                <a:latin typeface="Calibri"/>
                <a:ea typeface="ＭＳ Ｐゴシック"/>
              </a:rPr>
              <a:t>The 33</a:t>
            </a:r>
            <a:r>
              <a:rPr b="0" lang="en-US" sz="1800" spc="-1" strike="noStrike" baseline="30000">
                <a:solidFill>
                  <a:srgbClr val="ff0000"/>
                </a:solidFill>
                <a:latin typeface="Calibri"/>
                <a:ea typeface="ＭＳ Ｐゴシック"/>
              </a:rPr>
              <a:t>rd</a:t>
            </a:r>
            <a:r>
              <a:rPr b="0" lang="en-US" sz="1800" spc="-1" strike="noStrike">
                <a:solidFill>
                  <a:srgbClr val="ff0000"/>
                </a:solidFill>
                <a:latin typeface="Calibri"/>
                <a:ea typeface="ＭＳ Ｐゴシック"/>
              </a:rPr>
              <a:t> President of the US was ____</a:t>
            </a:r>
            <a:endParaRPr b="0" lang="en-US" sz="1800" spc="-1" strike="noStrike">
              <a:latin typeface="Arial"/>
            </a:endParaRPr>
          </a:p>
          <a:p>
            <a:pPr>
              <a:lnSpc>
                <a:spcPct val="100000"/>
              </a:lnSpc>
              <a:spcBef>
                <a:spcPts val="901"/>
              </a:spcBef>
            </a:pPr>
            <a:r>
              <a:rPr b="0" lang="en-US" sz="1800" spc="-1" strike="noStrike">
                <a:solidFill>
                  <a:srgbClr val="ff0000"/>
                </a:solidFill>
                <a:latin typeface="Calibri"/>
                <a:ea typeface="ＭＳ Ｐゴシック"/>
              </a:rPr>
              <a:t>I saw a ____</a:t>
            </a:r>
            <a:endParaRPr b="0" lang="en-US" sz="1800" spc="-1" strike="noStrike">
              <a:latin typeface="Arial"/>
            </a:endParaRPr>
          </a:p>
        </p:txBody>
      </p:sp>
      <p:sp>
        <p:nvSpPr>
          <p:cNvPr id="231" name="CustomShape 4"/>
          <p:cNvSpPr/>
          <p:nvPr/>
        </p:nvSpPr>
        <p:spPr>
          <a:xfrm>
            <a:off x="6095880" y="1276200"/>
            <a:ext cx="1828440" cy="240300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mushrooms 0.1</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pepperoni 0.1</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anchovies 0.01</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a:t>
            </a:r>
            <a:r>
              <a:rPr b="0" lang="en-US" sz="1600" spc="-1" strike="noStrike">
                <a:solidFill>
                  <a:srgbClr val="000000"/>
                </a:solidFill>
                <a:latin typeface="Arial"/>
                <a:ea typeface="ＭＳ Ｐゴシック"/>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fried rice 0.0001</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a:t>
            </a:r>
            <a:r>
              <a:rPr b="0" lang="en-US" sz="1600" spc="-1" strike="noStrike">
                <a:solidFill>
                  <a:srgbClr val="000000"/>
                </a:solidFill>
                <a:latin typeface="Arial"/>
                <a:ea typeface="ＭＳ Ｐゴシック"/>
              </a:rPr>
              <a:t>.</a:t>
            </a:r>
            <a:endParaRPr b="0" lang="en-US" sz="1600" spc="-1" strike="noStrike">
              <a:latin typeface="Arial"/>
            </a:endParaRPr>
          </a:p>
          <a:p>
            <a:pPr>
              <a:lnSpc>
                <a:spcPct val="100000"/>
              </a:lnSpc>
              <a:spcBef>
                <a:spcPts val="799"/>
              </a:spcBef>
            </a:pPr>
            <a:r>
              <a:rPr b="0" lang="en-US" sz="1600" spc="-1" strike="noStrike">
                <a:solidFill>
                  <a:srgbClr val="000000"/>
                </a:solidFill>
                <a:latin typeface="Arial"/>
                <a:ea typeface="ＭＳ Ｐゴシック"/>
              </a:rPr>
              <a:t>and 1e-100</a:t>
            </a:r>
            <a:endParaRPr b="0" lang="en-US" sz="1600" spc="-1" strike="noStrike">
              <a:latin typeface="Arial"/>
            </a:endParaRPr>
          </a:p>
        </p:txBody>
      </p:sp>
      <p:sp>
        <p:nvSpPr>
          <p:cNvPr id="232" name="CustomShape 5"/>
          <p:cNvSpPr/>
          <p:nvPr/>
        </p:nvSpPr>
        <p:spPr>
          <a:xfrm>
            <a:off x="5791320" y="1352520"/>
            <a:ext cx="304560" cy="2361960"/>
          </a:xfrm>
          <a:prstGeom prst="leftBrace">
            <a:avLst>
              <a:gd name="adj1" fmla="val 75000"/>
              <a:gd name="adj2" fmla="val 39352"/>
            </a:avLst>
          </a:prstGeom>
          <a:noFill/>
          <a:ln w="9360">
            <a:solidFill>
              <a:schemeClr val="tx1"/>
            </a:solidFill>
            <a:round/>
          </a:ln>
        </p:spPr>
        <p:style>
          <a:lnRef idx="0"/>
          <a:fillRef idx="0"/>
          <a:effectRef idx="0"/>
          <a:fontRef idx="minor"/>
        </p:style>
      </p:sp>
    </p:spTree>
  </p:cSld>
  <mc:AlternateContent>
    <mc:Choice Requires="p14">
      <p:transition spd="slow" p14:dur="2000"/>
    </mc:Choice>
    <mc:Fallback>
      <p:transition spd="slow"/>
    </mc:Fallback>
  </mc:AlternateContent>
  <p:timing>
    <p:tnLst>
      <p:par>
        <p:cTn id="231" dur="indefinite" restart="never" nodeType="tmRoot">
          <p:childTnLst>
            <p:seq>
              <p:cTn id="232" dur="indefinite" nodeType="mainSeq">
                <p:childTnLst>
                  <p:par>
                    <p:cTn id="233" fill="hold">
                      <p:stCondLst>
                        <p:cond delay="indefinite"/>
                      </p:stCondLst>
                      <p:childTnLst>
                        <p:par>
                          <p:cTn id="234" fill="hold">
                            <p:stCondLst>
                              <p:cond delay="0"/>
                            </p:stCondLst>
                            <p:childTnLst>
                              <p:par>
                                <p:cTn id="235" nodeType="clickEffect" fill="hold" presetClass="entr" presetID="1">
                                  <p:stCondLst>
                                    <p:cond delay="0"/>
                                  </p:stCondLst>
                                  <p:childTnLst>
                                    <p:set>
                                      <p:cBhvr>
                                        <p:cTn id="236" dur="1" fill="hold">
                                          <p:stCondLst>
                                            <p:cond delay="0"/>
                                          </p:stCondLst>
                                        </p:cTn>
                                        <p:tgtEl>
                                          <p:spTgt spid="230"/>
                                        </p:tgtEl>
                                        <p:attrNameLst>
                                          <p:attrName>style.visibility</p:attrName>
                                        </p:attrNameLst>
                                      </p:cBhvr>
                                      <p:to>
                                        <p:strVal val="visible"/>
                                      </p:to>
                                    </p:set>
                                  </p:childTnLst>
                                </p:cTn>
                              </p:par>
                            </p:childTnLst>
                          </p:cTn>
                        </p:par>
                      </p:childTnLst>
                    </p:cTn>
                  </p:par>
                  <p:par>
                    <p:cTn id="237" fill="hold">
                      <p:stCondLst>
                        <p:cond delay="indefinite"/>
                      </p:stCondLst>
                      <p:childTnLst>
                        <p:par>
                          <p:cTn id="238" fill="hold">
                            <p:stCondLst>
                              <p:cond delay="0"/>
                            </p:stCondLst>
                            <p:childTnLst>
                              <p:par>
                                <p:cTn id="239" nodeType="clickEffect" fill="hold" presetClass="entr" presetID="1">
                                  <p:stCondLst>
                                    <p:cond delay="0"/>
                                  </p:stCondLst>
                                  <p:childTnLst>
                                    <p:set>
                                      <p:cBhvr>
                                        <p:cTn id="240" dur="1" fill="hold">
                                          <p:stCondLst>
                                            <p:cond delay="0"/>
                                          </p:stCondLst>
                                        </p:cTn>
                                        <p:tgtEl>
                                          <p:spTgt spid="232"/>
                                        </p:tgtEl>
                                        <p:attrNameLst>
                                          <p:attrName>style.visibility</p:attrName>
                                        </p:attrNameLst>
                                      </p:cBhvr>
                                      <p:to>
                                        <p:strVal val="visible"/>
                                      </p:to>
                                    </p:set>
                                  </p:childTnLst>
                                </p:cTn>
                              </p:par>
                              <p:par>
                                <p:cTn id="241" nodeType="withEffect" fill="hold" presetClass="entr" presetID="1">
                                  <p:stCondLst>
                                    <p:cond delay="0"/>
                                  </p:stCondLst>
                                  <p:childTnLst>
                                    <p:set>
                                      <p:cBhvr>
                                        <p:cTn id="242" dur="1" fill="hold">
                                          <p:stCondLst>
                                            <p:cond delay="0"/>
                                          </p:stCondLst>
                                        </p:cTn>
                                        <p:tgtEl>
                                          <p:spTgt spid="231"/>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229">
                                            <p:txEl>
                                              <p:pRg st="6" end="6"/>
                                            </p:txEl>
                                          </p:spTgt>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1">
                                  <p:stCondLst>
                                    <p:cond delay="0"/>
                                  </p:stCondLst>
                                  <p:childTnLst>
                                    <p:set>
                                      <p:cBhvr>
                                        <p:cTn id="250" dur="1" fill="hold">
                                          <p:stCondLst>
                                            <p:cond delay="0"/>
                                          </p:stCondLst>
                                        </p:cTn>
                                        <p:tgtEl>
                                          <p:spTgt spid="229">
                                            <p:txEl>
                                              <p:pRg st="7" end="7"/>
                                            </p:txEl>
                                          </p:spTgt>
                                        </p:tgtEl>
                                        <p:attrNameLst>
                                          <p:attrName>style.visibility</p:attrName>
                                        </p:attrNameLst>
                                      </p:cBhvr>
                                      <p:to>
                                        <p:strVal val="visible"/>
                                      </p:to>
                                    </p:set>
                                  </p:childTnLst>
                                </p:cTn>
                              </p:par>
                              <p:par>
                                <p:cTn id="251" nodeType="withEffect" fill="hold" presetClass="entr" presetID="1">
                                  <p:stCondLst>
                                    <p:cond delay="0"/>
                                  </p:stCondLst>
                                  <p:childTnLst>
                                    <p:set>
                                      <p:cBhvr>
                                        <p:cTn id="252" dur="1" fill="hold">
                                          <p:stCondLst>
                                            <p:cond delay="0"/>
                                          </p:stCondLst>
                                        </p:cTn>
                                        <p:tgtEl>
                                          <p:spTgt spid="229">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1447920" y="13320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Perplexity</a:t>
            </a:r>
            <a:endParaRPr b="0" lang="en-US" sz="3200" spc="-1" strike="noStrike">
              <a:solidFill>
                <a:srgbClr val="000000"/>
              </a:solidFill>
              <a:latin typeface="Lucida Sans"/>
            </a:endParaRPr>
          </a:p>
        </p:txBody>
      </p:sp>
      <p:sp>
        <p:nvSpPr>
          <p:cNvPr id="234" name="TextShape 2"/>
          <p:cNvSpPr txBox="1"/>
          <p:nvPr/>
        </p:nvSpPr>
        <p:spPr>
          <a:xfrm>
            <a:off x="304920" y="2000160"/>
            <a:ext cx="4266720" cy="3138840"/>
          </a:xfrm>
          <a:prstGeom prst="rect">
            <a:avLst/>
          </a:prstGeom>
          <a:noFill/>
          <a:ln>
            <a:noFill/>
          </a:ln>
        </p:spPr>
        <p:txBody>
          <a:bodyPr>
            <a:noAutofit/>
          </a:bodyPr>
          <a:p>
            <a:pPr>
              <a:lnSpc>
                <a:spcPct val="100000"/>
              </a:lnSpc>
              <a:spcBef>
                <a:spcPts val="400"/>
              </a:spcBef>
            </a:pPr>
            <a:r>
              <a:rPr b="0" lang="en-US" sz="2000" spc="-1" strike="noStrike">
                <a:solidFill>
                  <a:srgbClr val="000000"/>
                </a:solidFill>
                <a:latin typeface="Calibri"/>
                <a:ea typeface="ＭＳ Ｐゴシック"/>
              </a:rPr>
              <a:t>Perplexity is the inverse probability of the test set, normalized by the number of words:</a:t>
            </a: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a:lnSpc>
                <a:spcPct val="100000"/>
              </a:lnSpc>
              <a:spcBef>
                <a:spcPts val="400"/>
              </a:spcBef>
            </a:pPr>
            <a:r>
              <a:rPr b="0" lang="en-US" sz="2000" spc="-1" strike="noStrike">
                <a:solidFill>
                  <a:srgbClr val="000000"/>
                </a:solidFill>
                <a:latin typeface="Calibri"/>
                <a:ea typeface="ＭＳ Ｐゴシック"/>
              </a:rPr>
              <a:t>                                               </a:t>
            </a:r>
            <a:r>
              <a:rPr b="0" lang="en-US" sz="2000" spc="-1" strike="noStrike">
                <a:solidFill>
                  <a:srgbClr val="000000"/>
                </a:solidFill>
                <a:latin typeface="Calibri"/>
                <a:ea typeface="ＭＳ Ｐゴシック"/>
              </a:rPr>
              <a:t>Chain rule:</a:t>
            </a: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a:lnSpc>
                <a:spcPct val="100000"/>
              </a:lnSpc>
              <a:spcBef>
                <a:spcPts val="400"/>
              </a:spcBef>
            </a:pPr>
            <a:r>
              <a:rPr b="0" lang="en-US" sz="2000" spc="-1" strike="noStrike">
                <a:solidFill>
                  <a:srgbClr val="000000"/>
                </a:solidFill>
                <a:latin typeface="Calibri"/>
                <a:ea typeface="ＭＳ Ｐゴシック"/>
              </a:rPr>
              <a:t>                                              </a:t>
            </a:r>
            <a:r>
              <a:rPr b="0" lang="en-US" sz="2000" spc="-1" strike="noStrike">
                <a:solidFill>
                  <a:srgbClr val="000000"/>
                </a:solidFill>
                <a:latin typeface="Calibri"/>
                <a:ea typeface="ＭＳ Ｐゴシック"/>
              </a:rPr>
              <a:t>For bigrams:</a:t>
            </a:r>
            <a:endParaRPr b="0" lang="en-US" sz="2000" spc="-1" strike="noStrike">
              <a:solidFill>
                <a:srgbClr val="000000"/>
              </a:solidFill>
              <a:latin typeface="Calibri"/>
            </a:endParaRPr>
          </a:p>
        </p:txBody>
      </p:sp>
      <p:pic>
        <p:nvPicPr>
          <p:cNvPr id="235" name="Picture 5" descr="pp2"/>
          <p:cNvPicPr/>
          <p:nvPr/>
        </p:nvPicPr>
        <p:blipFill>
          <a:blip r:embed="rId1"/>
          <a:stretch/>
        </p:blipFill>
        <p:spPr>
          <a:xfrm>
            <a:off x="5692320" y="3181320"/>
            <a:ext cx="2537280" cy="713880"/>
          </a:xfrm>
          <a:prstGeom prst="rect">
            <a:avLst/>
          </a:prstGeom>
          <a:ln w="9360">
            <a:noFill/>
          </a:ln>
        </p:spPr>
      </p:pic>
      <p:pic>
        <p:nvPicPr>
          <p:cNvPr id="236" name="Picture 6" descr="pp3"/>
          <p:cNvPicPr/>
          <p:nvPr/>
        </p:nvPicPr>
        <p:blipFill>
          <a:blip r:embed="rId2"/>
          <a:stretch/>
        </p:blipFill>
        <p:spPr>
          <a:xfrm>
            <a:off x="5703120" y="4095720"/>
            <a:ext cx="2248920" cy="725040"/>
          </a:xfrm>
          <a:prstGeom prst="rect">
            <a:avLst/>
          </a:prstGeom>
          <a:ln w="9360">
            <a:noFill/>
          </a:ln>
        </p:spPr>
      </p:pic>
      <p:sp>
        <p:nvSpPr>
          <p:cNvPr id="237" name="CustomShape 3"/>
          <p:cNvSpPr/>
          <p:nvPr/>
        </p:nvSpPr>
        <p:spPr>
          <a:xfrm>
            <a:off x="304920" y="4769280"/>
            <a:ext cx="6969600" cy="63828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1800" spc="-1" strike="noStrike">
                <a:solidFill>
                  <a:srgbClr val="000000"/>
                </a:solidFill>
                <a:latin typeface="Calibri"/>
                <a:ea typeface="ＭＳ Ｐゴシック"/>
              </a:rPr>
              <a:t>Minimizing perplexity is the same as maximizing probability</a:t>
            </a:r>
            <a:endParaRPr b="0" lang="en-US" sz="1800" spc="-1" strike="noStrike">
              <a:latin typeface="Arial"/>
            </a:endParaRPr>
          </a:p>
        </p:txBody>
      </p:sp>
      <p:sp>
        <p:nvSpPr>
          <p:cNvPr id="238" name="CustomShape 4"/>
          <p:cNvSpPr/>
          <p:nvPr/>
        </p:nvSpPr>
        <p:spPr>
          <a:xfrm>
            <a:off x="380880" y="1200240"/>
            <a:ext cx="7848360" cy="380520"/>
          </a:xfrm>
          <a:prstGeom prst="rect">
            <a:avLst/>
          </a:prstGeom>
          <a:noFill/>
          <a:ln>
            <a:noFill/>
          </a:ln>
        </p:spPr>
        <p:style>
          <a:lnRef idx="0"/>
          <a:fillRef idx="0"/>
          <a:effectRef idx="0"/>
          <a:fontRef idx="minor"/>
        </p:style>
        <p:txBody>
          <a:bodyPr>
            <a:noAutofit/>
          </a:bodyPr>
          <a:p>
            <a:pPr>
              <a:lnSpc>
                <a:spcPct val="100000"/>
              </a:lnSpc>
              <a:spcBef>
                <a:spcPts val="400"/>
              </a:spcBef>
            </a:pPr>
            <a:r>
              <a:rPr b="0" lang="en-US" sz="2000" spc="-1" strike="noStrike">
                <a:solidFill>
                  <a:srgbClr val="000000"/>
                </a:solidFill>
                <a:latin typeface="Calibri"/>
                <a:ea typeface="ＭＳ Ｐゴシック"/>
              </a:rPr>
              <a:t>The best language model is one that best predicts an unseen test set</a:t>
            </a:r>
            <a:endParaRPr b="0" lang="en-US" sz="2000" spc="-1" strike="noStrike">
              <a:latin typeface="Arial"/>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Gives the highest P(sentence)</a:t>
            </a:r>
            <a:endParaRPr b="0" lang="en-US" sz="2000" spc="-1" strike="noStrike">
              <a:latin typeface="Arial"/>
            </a:endParaRPr>
          </a:p>
        </p:txBody>
      </p:sp>
      <p:pic>
        <p:nvPicPr>
          <p:cNvPr id="239" name="" descr=""/>
          <p:cNvPicPr/>
          <p:nvPr/>
        </p:nvPicPr>
        <p:blipFill>
          <a:blip r:embed="rId3"/>
          <a:stretch/>
        </p:blipFill>
        <p:spPr>
          <a:xfrm>
            <a:off x="5359320" y="1574640"/>
            <a:ext cx="2730600" cy="1676520"/>
          </a:xfrm>
          <a:prstGeom prst="rect">
            <a:avLst/>
          </a:prstGeom>
          <a:ln>
            <a:noFill/>
          </a:ln>
        </p:spPr>
      </p:pic>
    </p:spTree>
  </p:cSld>
  <mc:AlternateContent>
    <mc:Choice Requires="p14">
      <p:transition spd="slow" p14:dur="2000"/>
    </mc:Choice>
    <mc:Fallback>
      <p:transition spd="slow"/>
    </mc:Fallback>
  </mc:AlternateContent>
  <p:timing>
    <p:tnLst>
      <p:par>
        <p:cTn id="253" dur="indefinite" restart="never" nodeType="tmRoot">
          <p:childTnLst>
            <p:seq>
              <p:cTn id="254" dur="indefinite" nodeType="mainSeq">
                <p:childTnLst>
                  <p:par>
                    <p:cTn id="255" fill="hold">
                      <p:stCondLst>
                        <p:cond delay="indefinite"/>
                      </p:stCondLst>
                      <p:childTnLst>
                        <p:par>
                          <p:cTn id="256" fill="hold">
                            <p:stCondLst>
                              <p:cond delay="0"/>
                            </p:stCondLst>
                            <p:childTnLst>
                              <p:par>
                                <p:cTn id="257" nodeType="clickEffect" fill="hold" presetClass="entr" presetID="1">
                                  <p:stCondLst>
                                    <p:cond delay="0"/>
                                  </p:stCondLst>
                                  <p:childTnLst>
                                    <p:set>
                                      <p:cBhvr>
                                        <p:cTn id="258" dur="1" fill="hold">
                                          <p:stCondLst>
                                            <p:cond delay="0"/>
                                          </p:stCondLst>
                                        </p:cTn>
                                        <p:tgtEl>
                                          <p:spTgt spid="234">
                                            <p:txEl>
                                              <p:pRg st="0" end="0"/>
                                            </p:txEl>
                                          </p:spTgt>
                                        </p:tgtEl>
                                        <p:attrNameLst>
                                          <p:attrName>style.visibility</p:attrName>
                                        </p:attrNameLst>
                                      </p:cBhvr>
                                      <p:to>
                                        <p:strVal val="visible"/>
                                      </p:to>
                                    </p:set>
                                  </p:childTnLst>
                                </p:cTn>
                              </p:par>
                              <p:par>
                                <p:cTn id="259" nodeType="withEffect" fill="hold" presetClass="entr" presetID="1">
                                  <p:stCondLst>
                                    <p:cond delay="0"/>
                                  </p:stCondLst>
                                  <p:childTnLst>
                                    <p:set>
                                      <p:cBhvr>
                                        <p:cTn id="260" dur="1" fill="hold">
                                          <p:stCondLst>
                                            <p:cond delay="0"/>
                                          </p:stCondLst>
                                        </p:cTn>
                                        <p:tgtEl>
                                          <p:spTgt spid="-1"/>
                                        </p:tgtEl>
                                        <p:attrNameLst>
                                          <p:attrName>style.visibility</p:attrName>
                                        </p:attrNameLst>
                                      </p:cBhvr>
                                      <p:to>
                                        <p:strVal val="visible"/>
                                      </p:to>
                                    </p:set>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1">
                                  <p:stCondLst>
                                    <p:cond delay="0"/>
                                  </p:stCondLst>
                                  <p:childTnLst>
                                    <p:set>
                                      <p:cBhvr>
                                        <p:cTn id="264" dur="1" fill="hold">
                                          <p:stCondLst>
                                            <p:cond delay="0"/>
                                          </p:stCondLst>
                                        </p:cTn>
                                        <p:tgtEl>
                                          <p:spTgt spid="234">
                                            <p:txEl>
                                              <p:pRg st="2" end="2"/>
                                            </p:txEl>
                                          </p:spTgt>
                                        </p:tgtEl>
                                        <p:attrNameLst>
                                          <p:attrName>style.visibility</p:attrName>
                                        </p:attrNameLst>
                                      </p:cBhvr>
                                      <p:to>
                                        <p:strVal val="visible"/>
                                      </p:to>
                                    </p:set>
                                  </p:childTnLst>
                                </p:cTn>
                              </p:par>
                            </p:childTnLst>
                          </p:cTn>
                        </p:par>
                      </p:childTnLst>
                    </p:cTn>
                  </p:par>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235"/>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
                                  <p:stCondLst>
                                    <p:cond delay="0"/>
                                  </p:stCondLst>
                                  <p:childTnLst>
                                    <p:set>
                                      <p:cBhvr>
                                        <p:cTn id="272" dur="1" fill="hold">
                                          <p:stCondLst>
                                            <p:cond delay="0"/>
                                          </p:stCondLst>
                                        </p:cTn>
                                        <p:tgtEl>
                                          <p:spTgt spid="234">
                                            <p:txEl>
                                              <p:pRg st="4" end="4"/>
                                            </p:txEl>
                                          </p:spTgt>
                                        </p:tgtEl>
                                        <p:attrNameLst>
                                          <p:attrName>style.visibility</p:attrName>
                                        </p:attrNameLst>
                                      </p:cBhvr>
                                      <p:to>
                                        <p:strVal val="visible"/>
                                      </p:to>
                                    </p:set>
                                  </p:childTnLst>
                                </p:cTn>
                              </p:par>
                            </p:childTnLst>
                          </p:cTn>
                        </p:par>
                      </p:childTnLst>
                    </p:cTn>
                  </p:par>
                  <p:par>
                    <p:cTn id="273" fill="hold">
                      <p:stCondLst>
                        <p:cond delay="indefinite"/>
                      </p:stCondLst>
                      <p:childTnLst>
                        <p:par>
                          <p:cTn id="274" fill="hold">
                            <p:stCondLst>
                              <p:cond delay="0"/>
                            </p:stCondLst>
                            <p:childTnLst>
                              <p:par>
                                <p:cTn id="275" nodeType="clickEffect" fill="hold" presetClass="entr" presetID="1">
                                  <p:stCondLst>
                                    <p:cond delay="0"/>
                                  </p:stCondLst>
                                  <p:childTnLst>
                                    <p:set>
                                      <p:cBhvr>
                                        <p:cTn id="276" dur="1" fill="hold">
                                          <p:stCondLst>
                                            <p:cond delay="0"/>
                                          </p:stCondLst>
                                        </p:cTn>
                                        <p:tgtEl>
                                          <p:spTgt spid="236"/>
                                        </p:tgtEl>
                                        <p:attrNameLst>
                                          <p:attrName>style.visibility</p:attrName>
                                        </p:attrNameLst>
                                      </p:cBhvr>
                                      <p:to>
                                        <p:strVal val="visible"/>
                                      </p:to>
                                    </p:set>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1">
                                  <p:stCondLst>
                                    <p:cond delay="0"/>
                                  </p:stCondLst>
                                  <p:childTnLst>
                                    <p:set>
                                      <p:cBhvr>
                                        <p:cTn id="280"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Perplexity as branching factor</a:t>
            </a:r>
            <a:endParaRPr b="0" lang="en-US" sz="3200" spc="-1" strike="noStrike">
              <a:solidFill>
                <a:srgbClr val="000000"/>
              </a:solidFill>
              <a:latin typeface="Lucida Sans"/>
            </a:endParaRPr>
          </a:p>
        </p:txBody>
      </p:sp>
      <p:sp>
        <p:nvSpPr>
          <p:cNvPr id="241"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Let’s suppose a sentence consisting of random digits</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What is the perplexity of this sentence according to a model that assign P=1/10 to each digit?</a:t>
            </a:r>
            <a:endParaRPr b="0" lang="en-US" sz="2400" spc="-1" strike="noStrike">
              <a:solidFill>
                <a:srgbClr val="000000"/>
              </a:solidFill>
              <a:latin typeface="Calibri"/>
            </a:endParaRPr>
          </a:p>
        </p:txBody>
      </p:sp>
      <p:pic>
        <p:nvPicPr>
          <p:cNvPr id="242" name="Picture 4" descr="perp"/>
          <p:cNvPicPr/>
          <p:nvPr/>
        </p:nvPicPr>
        <p:blipFill>
          <a:blip r:embed="rId1"/>
          <a:stretch/>
        </p:blipFill>
        <p:spPr>
          <a:xfrm>
            <a:off x="2455200" y="2952720"/>
            <a:ext cx="2894400" cy="2076120"/>
          </a:xfrm>
          <a:prstGeom prst="rect">
            <a:avLst/>
          </a:prstGeom>
          <a:ln w="9360">
            <a:noFill/>
          </a:ln>
        </p:spPr>
      </p:pic>
    </p:spTree>
  </p:cSld>
  <mc:AlternateContent>
    <mc:Choice Requires="p14">
      <p:transition spd="slow" p14:dur="2000"/>
    </mc:Choice>
    <mc:Fallback>
      <p:transition spd="slow"/>
    </mc:Fallback>
  </mc:AlternateContent>
  <p:timing>
    <p:tnLst>
      <p:par>
        <p:cTn id="281" dur="indefinite" restart="never" nodeType="tmRoot">
          <p:childTnLst>
            <p:seq>
              <p:cTn id="282" dur="indefinite" nodeType="mainSeq">
                <p:childTnLst>
                  <p:par>
                    <p:cTn id="283" fill="hold">
                      <p:stCondLst>
                        <p:cond delay="indefinite"/>
                      </p:stCondLst>
                      <p:childTnLst>
                        <p:par>
                          <p:cTn id="284" fill="hold">
                            <p:stCondLst>
                              <p:cond delay="0"/>
                            </p:stCondLst>
                            <p:childTnLst>
                              <p:par>
                                <p:cTn id="285" nodeType="clickEffect" fill="hold" presetClass="entr" presetID="1">
                                  <p:stCondLst>
                                    <p:cond delay="0"/>
                                  </p:stCondLst>
                                  <p:childTnLst>
                                    <p:set>
                                      <p:cBhvr>
                                        <p:cTn id="286" dur="1" fill="hold">
                                          <p:stCondLst>
                                            <p:cond delay="0"/>
                                          </p:stCondLst>
                                        </p:cTn>
                                        <p:tgtEl>
                                          <p:spTgt spid="241">
                                            <p:txEl>
                                              <p:pRg st="1" end="1"/>
                                            </p:txEl>
                                          </p:spTgt>
                                        </p:tgtEl>
                                        <p:attrNameLst>
                                          <p:attrName>style.visibility</p:attrName>
                                        </p:attrNameLst>
                                      </p:cBhvr>
                                      <p:to>
                                        <p:strVal val="visible"/>
                                      </p:to>
                                    </p:set>
                                  </p:childTnLst>
                                </p:cTn>
                              </p:par>
                            </p:childTnLst>
                          </p:cTn>
                        </p:par>
                      </p:childTnLst>
                    </p:cTn>
                  </p:par>
                  <p:par>
                    <p:cTn id="287" fill="hold">
                      <p:stCondLst>
                        <p:cond delay="indefinite"/>
                      </p:stCondLst>
                      <p:childTnLst>
                        <p:par>
                          <p:cTn id="288" fill="hold">
                            <p:stCondLst>
                              <p:cond delay="0"/>
                            </p:stCondLst>
                            <p:childTnLst>
                              <p:par>
                                <p:cTn id="289" nodeType="clickEffect" fill="hold" presetClass="entr" presetID="1">
                                  <p:stCondLst>
                                    <p:cond delay="0"/>
                                  </p:stCondLst>
                                  <p:childTnLst>
                                    <p:set>
                                      <p:cBhvr>
                                        <p:cTn id="29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Lower perplexity = better model</a:t>
            </a:r>
            <a:endParaRPr b="0" lang="en-US" sz="3200" spc="-1" strike="noStrike">
              <a:solidFill>
                <a:srgbClr val="000000"/>
              </a:solidFill>
              <a:latin typeface="Lucida Sans"/>
            </a:endParaRPr>
          </a:p>
        </p:txBody>
      </p:sp>
      <p:sp>
        <p:nvSpPr>
          <p:cNvPr id="244" name="TextShape 2"/>
          <p:cNvSpPr txBox="1"/>
          <p:nvPr/>
        </p:nvSpPr>
        <p:spPr>
          <a:xfrm>
            <a:off x="304920" y="1352520"/>
            <a:ext cx="8534160" cy="3333240"/>
          </a:xfrm>
          <a:prstGeom prst="rect">
            <a:avLst/>
          </a:prstGeom>
          <a:noFill/>
          <a:ln>
            <a:noFill/>
          </a:ln>
        </p:spPr>
        <p:txBody>
          <a:bodyPr>
            <a:noAutofit/>
          </a:bodyPr>
          <a:p>
            <a:pPr marL="1371600" indent="-228240">
              <a:lnSpc>
                <a:spcPct val="100000"/>
              </a:lnSpc>
              <a:spcBef>
                <a:spcPts val="360"/>
              </a:spcBef>
            </a:pPr>
            <a:endParaRPr b="0" lang="en-US" sz="24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Training 38 million words, test 1.5 million words, WSJ</a:t>
            </a:r>
            <a:endParaRPr b="0" lang="en-US" sz="2800" spc="-1" strike="noStrike">
              <a:solidFill>
                <a:srgbClr val="000000"/>
              </a:solidFill>
              <a:latin typeface="Calibri"/>
            </a:endParaRPr>
          </a:p>
        </p:txBody>
      </p:sp>
      <p:graphicFrame>
        <p:nvGraphicFramePr>
          <p:cNvPr id="245" name="Table 3"/>
          <p:cNvGraphicFramePr/>
          <p:nvPr/>
        </p:nvGraphicFramePr>
        <p:xfrm>
          <a:off x="685800" y="2647800"/>
          <a:ext cx="7391160" cy="1980720"/>
        </p:xfrm>
        <a:graphic>
          <a:graphicData uri="http://schemas.openxmlformats.org/drawingml/2006/table">
            <a:tbl>
              <a:tblPr/>
              <a:tblGrid>
                <a:gridCol w="1847520"/>
                <a:gridCol w="1847520"/>
                <a:gridCol w="1847520"/>
                <a:gridCol w="1848600"/>
              </a:tblGrid>
              <a:tr h="1514160">
                <a:tc>
                  <a:txBody>
                    <a:bodyPr>
                      <a:noAutofit/>
                    </a:bodyPr>
                    <a:p>
                      <a:pPr>
                        <a:lnSpc>
                          <a:spcPct val="100000"/>
                        </a:lnSpc>
                      </a:pPr>
                      <a:r>
                        <a:rPr b="1" lang="en-US" sz="3200" spc="-1" strike="noStrike">
                          <a:solidFill>
                            <a:srgbClr val="ffffff"/>
                          </a:solidFill>
                          <a:latin typeface="Calibri"/>
                        </a:rPr>
                        <a:t>N-gram Order</a:t>
                      </a:r>
                      <a:endParaRPr b="0" lang="en-US" sz="3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4001d"/>
                    </a:solidFill>
                  </a:tcPr>
                </a:tc>
                <a:tc>
                  <a:txBody>
                    <a:bodyPr>
                      <a:noAutofit/>
                    </a:bodyPr>
                    <a:p>
                      <a:pPr>
                        <a:lnSpc>
                          <a:spcPct val="100000"/>
                        </a:lnSpc>
                      </a:pPr>
                      <a:r>
                        <a:rPr b="1" lang="en-US" sz="3200" spc="-1" strike="noStrike">
                          <a:solidFill>
                            <a:srgbClr val="ffffff"/>
                          </a:solidFill>
                          <a:latin typeface="Calibri"/>
                        </a:rPr>
                        <a:t>Unigram</a:t>
                      </a:r>
                      <a:endParaRPr b="0" lang="en-US" sz="3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4001d"/>
                    </a:solidFill>
                  </a:tcPr>
                </a:tc>
                <a:tc>
                  <a:txBody>
                    <a:bodyPr>
                      <a:noAutofit/>
                    </a:bodyPr>
                    <a:p>
                      <a:pPr>
                        <a:lnSpc>
                          <a:spcPct val="100000"/>
                        </a:lnSpc>
                      </a:pPr>
                      <a:r>
                        <a:rPr b="1" lang="en-US" sz="3200" spc="-1" strike="noStrike">
                          <a:solidFill>
                            <a:srgbClr val="ffffff"/>
                          </a:solidFill>
                          <a:latin typeface="Calibri"/>
                        </a:rPr>
                        <a:t>Bigram</a:t>
                      </a:r>
                      <a:endParaRPr b="0" lang="en-US" sz="3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4001d"/>
                    </a:solidFill>
                  </a:tcPr>
                </a:tc>
                <a:tc>
                  <a:txBody>
                    <a:bodyPr>
                      <a:noAutofit/>
                    </a:bodyPr>
                    <a:p>
                      <a:pPr>
                        <a:lnSpc>
                          <a:spcPct val="100000"/>
                        </a:lnSpc>
                      </a:pPr>
                      <a:r>
                        <a:rPr b="1" lang="en-US" sz="3200" spc="-1" strike="noStrike">
                          <a:solidFill>
                            <a:srgbClr val="ffffff"/>
                          </a:solidFill>
                          <a:latin typeface="Calibri"/>
                        </a:rPr>
                        <a:t>Trigram</a:t>
                      </a:r>
                      <a:endParaRPr b="0" lang="en-US" sz="32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a4001d"/>
                    </a:solidFill>
                  </a:tcPr>
                </a:tc>
              </a:tr>
              <a:tr h="1040040">
                <a:tc>
                  <a:txBody>
                    <a:bodyPr>
                      <a:noAutofit/>
                    </a:bodyPr>
                    <a:p>
                      <a:pPr>
                        <a:lnSpc>
                          <a:spcPct val="100000"/>
                        </a:lnSpc>
                      </a:pPr>
                      <a:r>
                        <a:rPr b="0" lang="en-US" sz="3200" spc="-1" strike="noStrike">
                          <a:solidFill>
                            <a:srgbClr val="000000"/>
                          </a:solidFill>
                          <a:latin typeface="Calibri"/>
                        </a:rPr>
                        <a:t>Perplexity</a:t>
                      </a:r>
                      <a:endParaRPr b="0" lang="en-US" sz="3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cccc"/>
                    </a:solidFill>
                  </a:tcPr>
                </a:tc>
                <a:tc>
                  <a:txBody>
                    <a:bodyPr>
                      <a:noAutofit/>
                    </a:bodyPr>
                    <a:p>
                      <a:pPr>
                        <a:lnSpc>
                          <a:spcPct val="100000"/>
                        </a:lnSpc>
                      </a:pPr>
                      <a:r>
                        <a:rPr b="0" lang="en-US" sz="3200" spc="-1" strike="noStrike">
                          <a:solidFill>
                            <a:srgbClr val="000000"/>
                          </a:solidFill>
                          <a:latin typeface="Calibri"/>
                        </a:rPr>
                        <a:t>962</a:t>
                      </a:r>
                      <a:endParaRPr b="0" lang="en-US" sz="3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cccc"/>
                    </a:solidFill>
                  </a:tcPr>
                </a:tc>
                <a:tc>
                  <a:txBody>
                    <a:bodyPr>
                      <a:noAutofit/>
                    </a:bodyPr>
                    <a:p>
                      <a:pPr>
                        <a:lnSpc>
                          <a:spcPct val="100000"/>
                        </a:lnSpc>
                      </a:pPr>
                      <a:r>
                        <a:rPr b="0" lang="en-US" sz="3200" spc="-1" strike="noStrike">
                          <a:solidFill>
                            <a:srgbClr val="000000"/>
                          </a:solidFill>
                          <a:latin typeface="Calibri"/>
                        </a:rPr>
                        <a:t>170</a:t>
                      </a:r>
                      <a:endParaRPr b="0" lang="en-US" sz="3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cccc"/>
                    </a:solidFill>
                  </a:tcPr>
                </a:tc>
                <a:tc>
                  <a:txBody>
                    <a:bodyPr>
                      <a:noAutofit/>
                    </a:bodyPr>
                    <a:p>
                      <a:pPr>
                        <a:lnSpc>
                          <a:spcPct val="100000"/>
                        </a:lnSpc>
                      </a:pPr>
                      <a:r>
                        <a:rPr b="0" lang="en-US" sz="3200" spc="-1" strike="noStrike">
                          <a:solidFill>
                            <a:srgbClr val="000000"/>
                          </a:solidFill>
                          <a:latin typeface="Calibri"/>
                        </a:rPr>
                        <a:t>109</a:t>
                      </a:r>
                      <a:endParaRPr b="0" lang="en-US" sz="32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0cccc"/>
                    </a:solidFill>
                  </a:tcPr>
                </a:tc>
              </a:tr>
            </a:tbl>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Evaluation and Perplexity</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47"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Generalization and zeros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49"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The Shannon Visualization Method</a:t>
            </a:r>
            <a:endParaRPr b="0" lang="en-US" sz="3200" spc="-1" strike="noStrike">
              <a:solidFill>
                <a:srgbClr val="000000"/>
              </a:solidFill>
              <a:latin typeface="Lucida Sans"/>
            </a:endParaRPr>
          </a:p>
        </p:txBody>
      </p:sp>
      <p:sp>
        <p:nvSpPr>
          <p:cNvPr id="251" name="TextShape 2"/>
          <p:cNvSpPr txBox="1"/>
          <p:nvPr/>
        </p:nvSpPr>
        <p:spPr>
          <a:xfrm>
            <a:off x="304920" y="1352520"/>
            <a:ext cx="3962160" cy="3200040"/>
          </a:xfrm>
          <a:prstGeom prst="rect">
            <a:avLst/>
          </a:prstGeom>
          <a:noFill/>
          <a:ln>
            <a:noFill/>
          </a:ln>
        </p:spPr>
        <p:txBody>
          <a:bodyPr>
            <a:noAutofit/>
          </a:bodyPr>
          <a:p>
            <a:pPr marL="343080" indent="-342720">
              <a:lnSpc>
                <a:spcPct val="100000"/>
              </a:lnSpc>
              <a:spcBef>
                <a:spcPts val="360"/>
              </a:spcBef>
              <a:buClr>
                <a:srgbClr val="cc0000"/>
              </a:buClr>
              <a:buFont typeface="Times"/>
              <a:buChar char="•"/>
            </a:pPr>
            <a:r>
              <a:rPr b="0" lang="en-US" sz="1800" spc="-1" strike="noStrike">
                <a:solidFill>
                  <a:srgbClr val="000000"/>
                </a:solidFill>
                <a:latin typeface="Calibri"/>
                <a:ea typeface="ＭＳ Ｐゴシック"/>
              </a:rPr>
              <a:t>Choose a random bigram </a:t>
            </a:r>
            <a:endParaRPr b="0" lang="en-US" sz="1800" spc="-1" strike="noStrike">
              <a:solidFill>
                <a:srgbClr val="000000"/>
              </a:solidFill>
              <a:latin typeface="Calibri"/>
            </a:endParaRPr>
          </a:p>
          <a:p>
            <a:pPr>
              <a:lnSpc>
                <a:spcPct val="100000"/>
              </a:lnSpc>
              <a:spcBef>
                <a:spcPts val="360"/>
              </a:spcBef>
            </a:pPr>
            <a:r>
              <a:rPr b="0" lang="en-US" sz="18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(&lt;s&gt;, w) according to its probability</a:t>
            </a:r>
            <a:endParaRPr b="0" lang="en-US" sz="1800" spc="-1" strike="noStrike">
              <a:solidFill>
                <a:srgbClr val="000000"/>
              </a:solidFill>
              <a:latin typeface="Calibri"/>
            </a:endParaRPr>
          </a:p>
          <a:p>
            <a:pPr marL="343080" indent="-342720">
              <a:lnSpc>
                <a:spcPct val="100000"/>
              </a:lnSpc>
              <a:spcBef>
                <a:spcPts val="360"/>
              </a:spcBef>
              <a:buClr>
                <a:srgbClr val="cc0000"/>
              </a:buClr>
              <a:buFont typeface="Times"/>
              <a:buChar char="•"/>
            </a:pPr>
            <a:r>
              <a:rPr b="0" lang="en-US" sz="1800" spc="-1" strike="noStrike">
                <a:solidFill>
                  <a:srgbClr val="000000"/>
                </a:solidFill>
                <a:latin typeface="Calibri"/>
                <a:ea typeface="ＭＳ Ｐゴシック"/>
              </a:rPr>
              <a:t>Now choose a random bigram        (w, x) according to its probability</a:t>
            </a:r>
            <a:endParaRPr b="0" lang="en-US" sz="1800" spc="-1" strike="noStrike">
              <a:solidFill>
                <a:srgbClr val="000000"/>
              </a:solidFill>
              <a:latin typeface="Calibri"/>
            </a:endParaRPr>
          </a:p>
          <a:p>
            <a:pPr marL="343080" indent="-342720">
              <a:lnSpc>
                <a:spcPct val="100000"/>
              </a:lnSpc>
              <a:spcBef>
                <a:spcPts val="360"/>
              </a:spcBef>
              <a:buClr>
                <a:srgbClr val="cc0000"/>
              </a:buClr>
              <a:buFont typeface="Times"/>
              <a:buChar char="•"/>
            </a:pPr>
            <a:r>
              <a:rPr b="0" lang="en-US" sz="1800" spc="-1" strike="noStrike">
                <a:solidFill>
                  <a:srgbClr val="000000"/>
                </a:solidFill>
                <a:latin typeface="Calibri"/>
                <a:ea typeface="ＭＳ Ｐゴシック"/>
              </a:rPr>
              <a:t>And so on until we choose &lt;/s&gt;</a:t>
            </a:r>
            <a:endParaRPr b="0" lang="en-US" sz="1800" spc="-1" strike="noStrike">
              <a:solidFill>
                <a:srgbClr val="000000"/>
              </a:solidFill>
              <a:latin typeface="Calibri"/>
            </a:endParaRPr>
          </a:p>
          <a:p>
            <a:pPr marL="343080" indent="-342720">
              <a:lnSpc>
                <a:spcPct val="90000"/>
              </a:lnSpc>
              <a:spcBef>
                <a:spcPts val="360"/>
              </a:spcBef>
              <a:buClr>
                <a:srgbClr val="cc0000"/>
              </a:buClr>
              <a:buFont typeface="Times"/>
              <a:buChar char="•"/>
            </a:pPr>
            <a:r>
              <a:rPr b="0" lang="en-US" sz="1800" spc="-1" strike="noStrike">
                <a:solidFill>
                  <a:srgbClr val="000000"/>
                </a:solidFill>
                <a:latin typeface="Calibri"/>
                <a:ea typeface="ＭＳ Ｐゴシック"/>
              </a:rPr>
              <a:t>Then string the words together</a:t>
            </a:r>
            <a:endParaRPr b="0" lang="en-US" sz="1800" spc="-1" strike="noStrike">
              <a:solidFill>
                <a:srgbClr val="000000"/>
              </a:solidFill>
              <a:latin typeface="Calibri"/>
            </a:endParaRPr>
          </a:p>
        </p:txBody>
      </p:sp>
      <p:sp>
        <p:nvSpPr>
          <p:cNvPr id="252" name="CustomShape 3"/>
          <p:cNvSpPr/>
          <p:nvPr/>
        </p:nvSpPr>
        <p:spPr>
          <a:xfrm>
            <a:off x="4038480" y="1504800"/>
            <a:ext cx="5257440" cy="3333240"/>
          </a:xfrm>
          <a:prstGeom prst="rect">
            <a:avLst/>
          </a:prstGeom>
          <a:noFill/>
          <a:ln>
            <a:noFill/>
          </a:ln>
        </p:spPr>
        <p:style>
          <a:lnRef idx="0"/>
          <a:fillRef idx="0"/>
          <a:effectRef idx="0"/>
          <a:fontRef idx="minor"/>
        </p:style>
        <p:txBody>
          <a:bodyPr>
            <a:noAutofit/>
          </a:bodyPr>
          <a:p>
            <a:pPr>
              <a:lnSpc>
                <a:spcPct val="90000"/>
              </a:lnSpc>
              <a:spcBef>
                <a:spcPts val="360"/>
              </a:spcBef>
            </a:pPr>
            <a:r>
              <a:rPr b="0" lang="en-US" sz="1800" spc="-1" strike="noStrike">
                <a:solidFill>
                  <a:srgbClr val="a50021"/>
                </a:solidFill>
                <a:latin typeface="Courier New"/>
                <a:ea typeface="ＭＳ Ｐゴシック"/>
              </a:rPr>
              <a:t>&lt;s&gt; I</a:t>
            </a:r>
            <a:endParaRPr b="0" lang="en-US" sz="1800" spc="-1" strike="noStrike">
              <a:latin typeface="Arial"/>
            </a:endParaRPr>
          </a:p>
          <a:p>
            <a:pPr marL="343080" indent="-34272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I</a:t>
            </a:r>
            <a:r>
              <a:rPr b="0" lang="en-US" sz="1800" spc="-1" strike="noStrike">
                <a:solidFill>
                  <a:srgbClr val="000000"/>
                </a:solidFill>
                <a:latin typeface="Courier New"/>
                <a:ea typeface="ＭＳ Ｐゴシック"/>
              </a:rPr>
              <a:t> want</a:t>
            </a:r>
            <a:endParaRPr b="0" lang="en-US" sz="1800" spc="-1" strike="noStrike">
              <a:latin typeface="Arial"/>
            </a:endParaRPr>
          </a:p>
          <a:p>
            <a:pPr marL="343080" indent="-34272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want</a:t>
            </a:r>
            <a:r>
              <a:rPr b="0" lang="en-US" sz="1800" spc="-1" strike="noStrike">
                <a:solidFill>
                  <a:srgbClr val="000000"/>
                </a:solidFill>
                <a:latin typeface="Courier New"/>
                <a:ea typeface="ＭＳ Ｐゴシック"/>
              </a:rPr>
              <a:t> to</a:t>
            </a:r>
            <a:endParaRPr b="0" lang="en-US" sz="1800" spc="-1" strike="noStrike">
              <a:latin typeface="Arial"/>
            </a:endParaRPr>
          </a:p>
          <a:p>
            <a:pPr marL="343080" indent="-34272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to</a:t>
            </a:r>
            <a:r>
              <a:rPr b="0" lang="en-US" sz="1800" spc="-1" strike="noStrike">
                <a:solidFill>
                  <a:srgbClr val="000000"/>
                </a:solidFill>
                <a:latin typeface="Courier New"/>
                <a:ea typeface="ＭＳ Ｐゴシック"/>
              </a:rPr>
              <a:t> eat</a:t>
            </a:r>
            <a:endParaRPr b="0" lang="en-US" sz="1800" spc="-1" strike="noStrike">
              <a:latin typeface="Arial"/>
            </a:endParaRPr>
          </a:p>
          <a:p>
            <a:pPr marL="343080" indent="-34272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eat</a:t>
            </a:r>
            <a:r>
              <a:rPr b="0" lang="en-US" sz="1800" spc="-1" strike="noStrike">
                <a:solidFill>
                  <a:srgbClr val="000000"/>
                </a:solidFill>
                <a:latin typeface="Courier New"/>
                <a:ea typeface="ＭＳ Ｐゴシック"/>
              </a:rPr>
              <a:t> Chinese</a:t>
            </a:r>
            <a:endParaRPr b="0" lang="en-US" sz="1800" spc="-1" strike="noStrike">
              <a:latin typeface="Arial"/>
            </a:endParaRPr>
          </a:p>
          <a:p>
            <a:pPr marL="343080" indent="-34272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Chinese</a:t>
            </a:r>
            <a:r>
              <a:rPr b="0" lang="en-US" sz="1800" spc="-1" strike="noStrike">
                <a:solidFill>
                  <a:srgbClr val="000000"/>
                </a:solidFill>
                <a:latin typeface="Courier New"/>
                <a:ea typeface="ＭＳ Ｐゴシック"/>
              </a:rPr>
              <a:t> food</a:t>
            </a:r>
            <a:endParaRPr b="0" lang="en-US" sz="1800" spc="-1" strike="noStrike">
              <a:latin typeface="Arial"/>
            </a:endParaRPr>
          </a:p>
          <a:p>
            <a:pPr marL="343080" indent="-342720">
              <a:lnSpc>
                <a:spcPct val="90000"/>
              </a:lnSpc>
              <a:spcBef>
                <a:spcPts val="360"/>
              </a:spcBef>
            </a:pPr>
            <a:r>
              <a:rPr b="0" lang="en-US" sz="1800" spc="-1" strike="noStrike">
                <a:solidFill>
                  <a:srgbClr val="a50021"/>
                </a:solidFill>
                <a:latin typeface="Courier New"/>
                <a:ea typeface="ＭＳ Ｐゴシック"/>
              </a:rPr>
              <a:t>                          </a:t>
            </a:r>
            <a:r>
              <a:rPr b="0" lang="en-US" sz="1800" spc="-1" strike="noStrike">
                <a:solidFill>
                  <a:srgbClr val="a50021"/>
                </a:solidFill>
                <a:latin typeface="Courier New"/>
                <a:ea typeface="ＭＳ Ｐゴシック"/>
              </a:rPr>
              <a:t>food </a:t>
            </a:r>
            <a:r>
              <a:rPr b="0" lang="en-US" sz="1800" spc="-1" strike="noStrike">
                <a:solidFill>
                  <a:srgbClr val="000000"/>
                </a:solidFill>
                <a:latin typeface="Courier New"/>
                <a:ea typeface="ＭＳ Ｐゴシック"/>
              </a:rPr>
              <a:t> &lt;/s&gt;</a:t>
            </a:r>
            <a:endParaRPr b="0" lang="en-US" sz="1800" spc="-1" strike="noStrike">
              <a:latin typeface="Arial"/>
            </a:endParaRPr>
          </a:p>
          <a:p>
            <a:pPr marL="343080" indent="-342720">
              <a:lnSpc>
                <a:spcPct val="90000"/>
              </a:lnSpc>
              <a:spcBef>
                <a:spcPts val="360"/>
              </a:spcBef>
            </a:pPr>
            <a:r>
              <a:rPr b="0" lang="en-US" sz="1800" spc="-1" strike="noStrike">
                <a:solidFill>
                  <a:srgbClr val="cc0000"/>
                </a:solidFill>
                <a:latin typeface="Courier New"/>
                <a:ea typeface="ＭＳ Ｐゴシック"/>
              </a:rPr>
              <a:t>I want to eat Chinese food</a:t>
            </a:r>
            <a:endParaRPr b="0" lang="en-US" sz="1800" spc="-1" strike="noStrike">
              <a:latin typeface="Arial"/>
            </a:endParaRPr>
          </a:p>
          <a:p>
            <a:pPr>
              <a:lnSpc>
                <a:spcPct val="100000"/>
              </a:lnSpc>
              <a:spcBef>
                <a:spcPts val="360"/>
              </a:spcBef>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291" dur="indefinite" restart="never" nodeType="tmRoot">
          <p:childTnLst>
            <p:seq>
              <p:cTn id="292" dur="indefinite" nodeType="mainSeq">
                <p:childTnLst>
                  <p:par>
                    <p:cTn id="293" fill="hold">
                      <p:stCondLst>
                        <p:cond delay="indefinite"/>
                      </p:stCondLst>
                      <p:childTnLst>
                        <p:par>
                          <p:cTn id="294" fill="hold">
                            <p:stCondLst>
                              <p:cond delay="0"/>
                            </p:stCondLst>
                            <p:childTnLst>
                              <p:par>
                                <p:cTn id="295" nodeType="clickEffect" fill="hold" presetClass="entr" presetID="1">
                                  <p:stCondLst>
                                    <p:cond delay="0"/>
                                  </p:stCondLst>
                                  <p:childTnLst>
                                    <p:set>
                                      <p:cBhvr>
                                        <p:cTn id="296" dur="1" fill="hold">
                                          <p:stCondLst>
                                            <p:cond delay="0"/>
                                          </p:stCondLst>
                                        </p:cTn>
                                        <p:tgtEl>
                                          <p:spTgt spid="252">
                                            <p:txEl>
                                              <p:pRg st="0" end="0"/>
                                            </p:txEl>
                                          </p:spTgt>
                                        </p:tgtEl>
                                        <p:attrNameLst>
                                          <p:attrName>style.visibility</p:attrName>
                                        </p:attrNameLst>
                                      </p:cBhvr>
                                      <p:to>
                                        <p:strVal val="visible"/>
                                      </p:to>
                                    </p:set>
                                  </p:childTnLst>
                                </p:cTn>
                              </p:par>
                            </p:childTnLst>
                          </p:cTn>
                        </p:par>
                      </p:childTnLst>
                    </p:cTn>
                  </p:par>
                  <p:par>
                    <p:cTn id="297" fill="hold">
                      <p:stCondLst>
                        <p:cond delay="indefinite"/>
                      </p:stCondLst>
                      <p:childTnLst>
                        <p:par>
                          <p:cTn id="298" fill="hold">
                            <p:stCondLst>
                              <p:cond delay="0"/>
                            </p:stCondLst>
                            <p:childTnLst>
                              <p:par>
                                <p:cTn id="299" nodeType="clickEffect" fill="hold" presetClass="entr" presetID="1">
                                  <p:stCondLst>
                                    <p:cond delay="0"/>
                                  </p:stCondLst>
                                  <p:childTnLst>
                                    <p:set>
                                      <p:cBhvr>
                                        <p:cTn id="300" dur="1" fill="hold">
                                          <p:stCondLst>
                                            <p:cond delay="0"/>
                                          </p:stCondLst>
                                        </p:cTn>
                                        <p:tgtEl>
                                          <p:spTgt spid="251">
                                            <p:txEl>
                                              <p:pRg st="2" end="2"/>
                                            </p:txEl>
                                          </p:spTgt>
                                        </p:tgtEl>
                                        <p:attrNameLst>
                                          <p:attrName>style.visibility</p:attrName>
                                        </p:attrNameLst>
                                      </p:cBhvr>
                                      <p:to>
                                        <p:strVal val="visible"/>
                                      </p:to>
                                    </p:set>
                                  </p:childTnLst>
                                </p:cTn>
                              </p:par>
                            </p:childTnLst>
                          </p:cTn>
                        </p:par>
                      </p:childTnLst>
                    </p:cTn>
                  </p:par>
                  <p:par>
                    <p:cTn id="301" fill="hold">
                      <p:stCondLst>
                        <p:cond delay="indefinite"/>
                      </p:stCondLst>
                      <p:childTnLst>
                        <p:par>
                          <p:cTn id="302" fill="hold">
                            <p:stCondLst>
                              <p:cond delay="0"/>
                            </p:stCondLst>
                            <p:childTnLst>
                              <p:par>
                                <p:cTn id="303" nodeType="clickEffect" fill="hold" presetClass="entr" presetID="1">
                                  <p:stCondLst>
                                    <p:cond delay="0"/>
                                  </p:stCondLst>
                                  <p:childTnLst>
                                    <p:set>
                                      <p:cBhvr>
                                        <p:cTn id="304" dur="1" fill="hold">
                                          <p:stCondLst>
                                            <p:cond delay="0"/>
                                          </p:stCondLst>
                                        </p:cTn>
                                        <p:tgtEl>
                                          <p:spTgt spid="252">
                                            <p:txEl>
                                              <p:pRg st="1" end="1"/>
                                            </p:txEl>
                                          </p:spTgt>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251">
                                            <p:txEl>
                                              <p:pRg st="3" end="3"/>
                                            </p:txEl>
                                          </p:spTgt>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1">
                                  <p:stCondLst>
                                    <p:cond delay="0"/>
                                  </p:stCondLst>
                                  <p:childTnLst>
                                    <p:set>
                                      <p:cBhvr>
                                        <p:cTn id="312" dur="1" fill="hold">
                                          <p:stCondLst>
                                            <p:cond delay="0"/>
                                          </p:stCondLst>
                                        </p:cTn>
                                        <p:tgtEl>
                                          <p:spTgt spid="252">
                                            <p:txEl>
                                              <p:pRg st="2" end="2"/>
                                            </p:txEl>
                                          </p:spTgt>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1">
                                  <p:stCondLst>
                                    <p:cond delay="0"/>
                                  </p:stCondLst>
                                  <p:childTnLst>
                                    <p:set>
                                      <p:cBhvr>
                                        <p:cTn id="316" dur="1" fill="hold">
                                          <p:stCondLst>
                                            <p:cond delay="0"/>
                                          </p:stCondLst>
                                        </p:cTn>
                                        <p:tgtEl>
                                          <p:spTgt spid="252">
                                            <p:txEl>
                                              <p:pRg st="3" end="3"/>
                                            </p:txEl>
                                          </p:spTgt>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252">
                                            <p:txEl>
                                              <p:pRg st="4" end="4"/>
                                            </p:txEl>
                                          </p:spTgt>
                                        </p:tgtEl>
                                        <p:attrNameLst>
                                          <p:attrName>style.visibility</p:attrName>
                                        </p:attrNameLst>
                                      </p:cBhvr>
                                      <p:to>
                                        <p:strVal val="visible"/>
                                      </p:to>
                                    </p:set>
                                  </p:childTnLst>
                                </p:cTn>
                              </p:par>
                            </p:childTnLst>
                          </p:cTn>
                        </p:par>
                      </p:childTnLst>
                    </p:cTn>
                  </p:par>
                  <p:par>
                    <p:cTn id="321" fill="hold">
                      <p:stCondLst>
                        <p:cond delay="indefinite"/>
                      </p:stCondLst>
                      <p:childTnLst>
                        <p:par>
                          <p:cTn id="322" fill="hold">
                            <p:stCondLst>
                              <p:cond delay="0"/>
                            </p:stCondLst>
                            <p:childTnLst>
                              <p:par>
                                <p:cTn id="323" nodeType="clickEffect" fill="hold" presetClass="entr" presetID="1">
                                  <p:stCondLst>
                                    <p:cond delay="0"/>
                                  </p:stCondLst>
                                  <p:childTnLst>
                                    <p:set>
                                      <p:cBhvr>
                                        <p:cTn id="324" dur="1" fill="hold">
                                          <p:stCondLst>
                                            <p:cond delay="0"/>
                                          </p:stCondLst>
                                        </p:cTn>
                                        <p:tgtEl>
                                          <p:spTgt spid="252">
                                            <p:txEl>
                                              <p:pRg st="5" end="5"/>
                                            </p:txEl>
                                          </p:spTgt>
                                        </p:tgtEl>
                                        <p:attrNameLst>
                                          <p:attrName>style.visibility</p:attrName>
                                        </p:attrNameLst>
                                      </p:cBhvr>
                                      <p:to>
                                        <p:strVal val="visible"/>
                                      </p:to>
                                    </p:set>
                                  </p:childTnLst>
                                </p:cTn>
                              </p:par>
                            </p:childTnLst>
                          </p:cTn>
                        </p:par>
                      </p:childTnLst>
                    </p:cTn>
                  </p:par>
                  <p:par>
                    <p:cTn id="325" fill="hold">
                      <p:stCondLst>
                        <p:cond delay="indefinite"/>
                      </p:stCondLst>
                      <p:childTnLst>
                        <p:par>
                          <p:cTn id="326" fill="hold">
                            <p:stCondLst>
                              <p:cond delay="0"/>
                            </p:stCondLst>
                            <p:childTnLst>
                              <p:par>
                                <p:cTn id="327" nodeType="clickEffect" fill="hold" presetClass="entr" presetID="1">
                                  <p:stCondLst>
                                    <p:cond delay="0"/>
                                  </p:stCondLst>
                                  <p:childTnLst>
                                    <p:set>
                                      <p:cBhvr>
                                        <p:cTn id="328" dur="1" fill="hold">
                                          <p:stCondLst>
                                            <p:cond delay="0"/>
                                          </p:stCondLst>
                                        </p:cTn>
                                        <p:tgtEl>
                                          <p:spTgt spid="252">
                                            <p:txEl>
                                              <p:pRg st="6" end="6"/>
                                            </p:txEl>
                                          </p:spTgt>
                                        </p:tgtEl>
                                        <p:attrNameLst>
                                          <p:attrName>style.visibility</p:attrName>
                                        </p:attrNameLst>
                                      </p:cBhvr>
                                      <p:to>
                                        <p:strVal val="visible"/>
                                      </p:to>
                                    </p:se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1">
                                  <p:stCondLst>
                                    <p:cond delay="0"/>
                                  </p:stCondLst>
                                  <p:childTnLst>
                                    <p:set>
                                      <p:cBhvr>
                                        <p:cTn id="332" dur="1" fill="hold">
                                          <p:stCondLst>
                                            <p:cond delay="0"/>
                                          </p:stCondLst>
                                        </p:cTn>
                                        <p:tgtEl>
                                          <p:spTgt spid="251">
                                            <p:txEl>
                                              <p:pRg st="4" end="4"/>
                                            </p:txEl>
                                          </p:spTgt>
                                        </p:tgtEl>
                                        <p:attrNameLst>
                                          <p:attrName>style.visibility</p:attrName>
                                        </p:attrNameLst>
                                      </p:cBhvr>
                                      <p:to>
                                        <p:strVal val="visible"/>
                                      </p:to>
                                    </p:set>
                                  </p:childTnLst>
                                </p:cTn>
                              </p:par>
                            </p:childTnLst>
                          </p:cTn>
                        </p:par>
                      </p:childTnLst>
                    </p:cTn>
                  </p:par>
                  <p:par>
                    <p:cTn id="333" fill="hold">
                      <p:stCondLst>
                        <p:cond delay="indefinite"/>
                      </p:stCondLst>
                      <p:childTnLst>
                        <p:par>
                          <p:cTn id="334" fill="hold">
                            <p:stCondLst>
                              <p:cond delay="0"/>
                            </p:stCondLst>
                            <p:childTnLst>
                              <p:par>
                                <p:cTn id="335" nodeType="clickEffect" fill="hold" presetClass="entr" presetID="1">
                                  <p:stCondLst>
                                    <p:cond delay="0"/>
                                  </p:stCondLst>
                                  <p:childTnLst>
                                    <p:set>
                                      <p:cBhvr>
                                        <p:cTn id="336" dur="1" fill="hold">
                                          <p:stCondLst>
                                            <p:cond delay="0"/>
                                          </p:stCondLst>
                                        </p:cTn>
                                        <p:tgtEl>
                                          <p:spTgt spid="25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How to compute P(W)</a:t>
            </a:r>
            <a:endParaRPr b="0" lang="en-US" sz="3200" spc="-1" strike="noStrike">
              <a:solidFill>
                <a:srgbClr val="000000"/>
              </a:solidFill>
              <a:latin typeface="Lucida Sans"/>
            </a:endParaRPr>
          </a:p>
        </p:txBody>
      </p:sp>
      <p:sp>
        <p:nvSpPr>
          <p:cNvPr id="146"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How to compute this joint probability:</a:t>
            </a: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a:p>
            <a:pPr lvl="1" marL="685800" indent="-228240">
              <a:lnSpc>
                <a:spcPct val="100000"/>
              </a:lnSpc>
              <a:spcBef>
                <a:spcPts val="561"/>
              </a:spcBef>
              <a:buClr>
                <a:srgbClr val="000000"/>
              </a:buClr>
              <a:buFont typeface="Times"/>
              <a:buChar char="•"/>
            </a:pPr>
            <a:r>
              <a:rPr b="0" lang="en-US" sz="2800" spc="-1" strike="noStrike">
                <a:solidFill>
                  <a:srgbClr val="000000"/>
                </a:solidFill>
                <a:latin typeface="Calibri"/>
                <a:ea typeface="ＭＳ Ｐゴシック"/>
              </a:rPr>
              <a:t>P(its, water, is, so, transparent, that)</a:t>
            </a:r>
            <a:endParaRPr b="0" lang="en-US" sz="2800" spc="-1" strike="noStrike">
              <a:solidFill>
                <a:srgbClr val="000000"/>
              </a:solidFill>
              <a:latin typeface="Calibri"/>
            </a:endParaRPr>
          </a:p>
          <a:p>
            <a:endParaRPr b="0" lang="en-US" sz="28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Intuition: let’s rely on the Chain Rule of Probability</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1371600" y="13320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Approximating Shakespeare</a:t>
            </a:r>
            <a:endParaRPr b="0" lang="en-US" sz="3200" spc="-1" strike="noStrike">
              <a:solidFill>
                <a:srgbClr val="000000"/>
              </a:solidFill>
              <a:latin typeface="Lucida Sans"/>
            </a:endParaRPr>
          </a:p>
        </p:txBody>
      </p:sp>
      <p:sp>
        <p:nvSpPr>
          <p:cNvPr id="254" name="TextShape 2"/>
          <p:cNvSpPr txBox="1"/>
          <p:nvPr/>
        </p:nvSpPr>
        <p:spPr>
          <a:xfrm>
            <a:off x="304920" y="1352520"/>
            <a:ext cx="8534160" cy="3333240"/>
          </a:xfrm>
          <a:prstGeom prst="rect">
            <a:avLst/>
          </a:prstGeom>
          <a:noFill/>
          <a:ln>
            <a:noFill/>
          </a:ln>
        </p:spPr>
        <p:txBody>
          <a:bodyPr>
            <a:noAutofit/>
          </a:bodyPr>
          <a:p>
            <a:pPr>
              <a:lnSpc>
                <a:spcPct val="100000"/>
              </a:lnSpc>
              <a:spcBef>
                <a:spcPts val="479"/>
              </a:spcBef>
            </a:pPr>
            <a:r>
              <a:rPr b="0" lang="en-US" sz="2400" spc="-1" strike="noStrike">
                <a:solidFill>
                  <a:srgbClr val="000000"/>
                </a:solidFill>
                <a:latin typeface="Calibri"/>
                <a:ea typeface="ＭＳ Ｐゴシック"/>
              </a:rPr>
              <a:t> </a:t>
            </a:r>
            <a:endParaRPr b="0" lang="en-US" sz="2400" spc="-1" strike="noStrike">
              <a:solidFill>
                <a:srgbClr val="000000"/>
              </a:solidFill>
              <a:latin typeface="Calibri"/>
            </a:endParaRPr>
          </a:p>
        </p:txBody>
      </p:sp>
      <p:pic>
        <p:nvPicPr>
          <p:cNvPr id="255" name="Picture 8" descr=""/>
          <p:cNvPicPr/>
          <p:nvPr/>
        </p:nvPicPr>
        <p:blipFill>
          <a:blip r:embed="rId1"/>
          <a:stretch/>
        </p:blipFill>
        <p:spPr>
          <a:xfrm>
            <a:off x="1066680" y="1585080"/>
            <a:ext cx="7462800" cy="3014640"/>
          </a:xfrm>
          <a:prstGeom prst="rect">
            <a:avLst/>
          </a:prstGeom>
          <a:ln w="936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Shakespeare as corpus</a:t>
            </a:r>
            <a:endParaRPr b="0" lang="en-US" sz="3200" spc="-1" strike="noStrike">
              <a:solidFill>
                <a:srgbClr val="000000"/>
              </a:solidFill>
              <a:latin typeface="Lucida Sans"/>
            </a:endParaRPr>
          </a:p>
        </p:txBody>
      </p:sp>
      <p:sp>
        <p:nvSpPr>
          <p:cNvPr id="257" name="TextShape 2"/>
          <p:cNvSpPr txBox="1"/>
          <p:nvPr/>
        </p:nvSpPr>
        <p:spPr>
          <a:xfrm>
            <a:off x="304920" y="1352520"/>
            <a:ext cx="8534160" cy="3657240"/>
          </a:xfrm>
          <a:prstGeom prst="rect">
            <a:avLst/>
          </a:prstGeom>
          <a:noFill/>
          <a:ln>
            <a:noFill/>
          </a:ln>
        </p:spPr>
        <p:txBody>
          <a:bodyPr>
            <a:noAutofit/>
          </a:bodyPr>
          <a:p>
            <a:pPr marL="343080" indent="-342720">
              <a:lnSpc>
                <a:spcPct val="100000"/>
              </a:lnSpc>
              <a:spcBef>
                <a:spcPts val="641"/>
              </a:spcBef>
              <a:buClr>
                <a:srgbClr val="cc0000"/>
              </a:buClr>
              <a:buFont typeface="Times"/>
              <a:buChar char="•"/>
            </a:pPr>
            <a:r>
              <a:rPr b="0" lang="en-US" sz="3200" spc="-1" strike="noStrike">
                <a:solidFill>
                  <a:srgbClr val="000000"/>
                </a:solidFill>
                <a:latin typeface="Calibri"/>
                <a:ea typeface="ＭＳ Ｐゴシック"/>
              </a:rPr>
              <a:t>N=884,647 tokens, V=29,066</a:t>
            </a:r>
            <a:endParaRPr b="0" lang="en-US" sz="3200" spc="-1" strike="noStrike">
              <a:solidFill>
                <a:srgbClr val="000000"/>
              </a:solidFill>
              <a:latin typeface="Calibri"/>
            </a:endParaRPr>
          </a:p>
          <a:p>
            <a:pPr marL="343080" indent="-342720">
              <a:lnSpc>
                <a:spcPct val="100000"/>
              </a:lnSpc>
              <a:spcBef>
                <a:spcPts val="641"/>
              </a:spcBef>
              <a:buClr>
                <a:srgbClr val="cc0000"/>
              </a:buClr>
              <a:buFont typeface="Times"/>
              <a:buChar char="•"/>
            </a:pPr>
            <a:r>
              <a:rPr b="0" lang="en-US" sz="3200" spc="-1" strike="noStrike">
                <a:solidFill>
                  <a:srgbClr val="000000"/>
                </a:solidFill>
                <a:latin typeface="Calibri"/>
                <a:ea typeface="ＭＳ Ｐゴシック"/>
              </a:rPr>
              <a:t>Shakespeare produced 300,000 bigram types out of V</a:t>
            </a:r>
            <a:r>
              <a:rPr b="0" lang="en-US" sz="3200" spc="-1" strike="noStrike" baseline="30000">
                <a:solidFill>
                  <a:srgbClr val="000000"/>
                </a:solidFill>
                <a:latin typeface="Calibri"/>
                <a:ea typeface="ＭＳ Ｐゴシック"/>
              </a:rPr>
              <a:t>2</a:t>
            </a:r>
            <a:r>
              <a:rPr b="0" lang="en-US" sz="3200" spc="-1" strike="noStrike">
                <a:solidFill>
                  <a:srgbClr val="000000"/>
                </a:solidFill>
                <a:latin typeface="Calibri"/>
                <a:ea typeface="ＭＳ Ｐゴシック"/>
              </a:rPr>
              <a:t>= 844 million possible bigrams.</a:t>
            </a:r>
            <a:endParaRPr b="0" lang="en-US" sz="3200" spc="-1" strike="noStrike">
              <a:solidFill>
                <a:srgbClr val="000000"/>
              </a:solidFill>
              <a:latin typeface="Calibri"/>
            </a:endParaRPr>
          </a:p>
          <a:p>
            <a:pPr lvl="1" marL="685800" indent="-228240">
              <a:lnSpc>
                <a:spcPct val="100000"/>
              </a:lnSpc>
              <a:spcBef>
                <a:spcPts val="561"/>
              </a:spcBef>
              <a:buClr>
                <a:srgbClr val="000000"/>
              </a:buClr>
              <a:buFont typeface="Times"/>
              <a:buChar char="•"/>
            </a:pPr>
            <a:r>
              <a:rPr b="0" lang="en-US" sz="2800" spc="-1" strike="noStrike">
                <a:solidFill>
                  <a:srgbClr val="000000"/>
                </a:solidFill>
                <a:latin typeface="Calibri"/>
                <a:ea typeface="ＭＳ Ｐゴシック"/>
              </a:rPr>
              <a:t>So 99.96% of the possible bigrams were never seen (have zero entries in the table)</a:t>
            </a:r>
            <a:endParaRPr b="0" lang="en-US" sz="2800" spc="-1" strike="noStrike">
              <a:solidFill>
                <a:srgbClr val="000000"/>
              </a:solidFill>
              <a:latin typeface="Calibri"/>
            </a:endParaRPr>
          </a:p>
          <a:p>
            <a:pPr marL="343080" indent="-342720">
              <a:lnSpc>
                <a:spcPct val="100000"/>
              </a:lnSpc>
              <a:spcBef>
                <a:spcPts val="641"/>
              </a:spcBef>
              <a:buClr>
                <a:srgbClr val="cc0000"/>
              </a:buClr>
              <a:buFont typeface="Times"/>
              <a:buChar char="•"/>
            </a:pPr>
            <a:r>
              <a:rPr b="0" lang="en-US" sz="3200" spc="-1" strike="noStrike">
                <a:solidFill>
                  <a:srgbClr val="000000"/>
                </a:solidFill>
                <a:latin typeface="Calibri"/>
                <a:ea typeface="ＭＳ Ｐゴシック"/>
              </a:rPr>
              <a:t>Quadrigrams worse:   What's coming out looks like Shakespeare because it </a:t>
            </a:r>
            <a:r>
              <a:rPr b="1" i="1" lang="en-US" sz="3200" spc="-1" strike="noStrike">
                <a:solidFill>
                  <a:srgbClr val="000000"/>
                </a:solidFill>
                <a:latin typeface="Calibri"/>
                <a:ea typeface="ＭＳ Ｐゴシック"/>
              </a:rPr>
              <a:t>is</a:t>
            </a:r>
            <a:r>
              <a:rPr b="0" lang="en-US" sz="3200" spc="-1" strike="noStrike">
                <a:solidFill>
                  <a:srgbClr val="000000"/>
                </a:solidFill>
                <a:latin typeface="Calibri"/>
                <a:ea typeface="ＭＳ Ｐゴシック"/>
              </a:rPr>
              <a:t> Shakespeare</a:t>
            </a:r>
            <a:endParaRPr b="0" lang="en-US" sz="3200" spc="-1" strike="noStrike">
              <a:solidFill>
                <a:srgbClr val="000000"/>
              </a:solidFill>
              <a:latin typeface="Calibri"/>
            </a:endParaRPr>
          </a:p>
          <a:p>
            <a:pPr>
              <a:lnSpc>
                <a:spcPct val="100000"/>
              </a:lnSpc>
              <a:spcBef>
                <a:spcPts val="479"/>
              </a:spcBef>
            </a:pPr>
            <a:endParaRPr b="0" lang="en-US" sz="32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337" dur="indefinite" restart="never" nodeType="tmRoot">
          <p:childTnLst>
            <p:seq>
              <p:cTn id="338" dur="indefinite" nodeType="mainSeq">
                <p:childTnLst>
                  <p:par>
                    <p:cTn id="339" fill="hold">
                      <p:stCondLst>
                        <p:cond delay="indefinite"/>
                      </p:stCondLst>
                      <p:childTnLst>
                        <p:par>
                          <p:cTn id="340" fill="hold">
                            <p:stCondLst>
                              <p:cond delay="0"/>
                            </p:stCondLst>
                            <p:childTnLst>
                              <p:par>
                                <p:cTn id="341" nodeType="clickEffect" fill="hold" presetClass="entr" presetID="1">
                                  <p:stCondLst>
                                    <p:cond delay="0"/>
                                  </p:stCondLst>
                                  <p:childTnLst>
                                    <p:set>
                                      <p:cBhvr>
                                        <p:cTn id="342" dur="1" fill="hold">
                                          <p:stCondLst>
                                            <p:cond delay="0"/>
                                          </p:stCondLst>
                                        </p:cTn>
                                        <p:tgtEl>
                                          <p:spTgt spid="257">
                                            <p:txEl>
                                              <p:pRg st="1" end="1"/>
                                            </p:txEl>
                                          </p:spTgt>
                                        </p:tgtEl>
                                        <p:attrNameLst>
                                          <p:attrName>style.visibility</p:attrName>
                                        </p:attrNameLst>
                                      </p:cBhvr>
                                      <p:to>
                                        <p:strVal val="visible"/>
                                      </p:to>
                                    </p:set>
                                  </p:childTnLst>
                                </p:cTn>
                              </p:par>
                            </p:childTnLst>
                          </p:cTn>
                        </p:par>
                      </p:childTnLst>
                    </p:cTn>
                  </p:par>
                  <p:par>
                    <p:cTn id="343" fill="hold">
                      <p:stCondLst>
                        <p:cond delay="indefinite"/>
                      </p:stCondLst>
                      <p:childTnLst>
                        <p:par>
                          <p:cTn id="344" fill="hold">
                            <p:stCondLst>
                              <p:cond delay="0"/>
                            </p:stCondLst>
                            <p:childTnLst>
                              <p:par>
                                <p:cTn id="345" nodeType="clickEffect" fill="hold" presetClass="entr" presetID="1">
                                  <p:stCondLst>
                                    <p:cond delay="0"/>
                                  </p:stCondLst>
                                  <p:childTnLst>
                                    <p:set>
                                      <p:cBhvr>
                                        <p:cTn id="346" dur="1" fill="hold">
                                          <p:stCondLst>
                                            <p:cond delay="0"/>
                                          </p:stCondLst>
                                        </p:cTn>
                                        <p:tgtEl>
                                          <p:spTgt spid="257">
                                            <p:txEl>
                                              <p:pRg st="2" end="2"/>
                                            </p:txEl>
                                          </p:spTgt>
                                        </p:tgtEl>
                                        <p:attrNameLst>
                                          <p:attrName>style.visibility</p:attrName>
                                        </p:attrNameLst>
                                      </p:cBhvr>
                                      <p:to>
                                        <p:strVal val="visible"/>
                                      </p:to>
                                    </p:set>
                                  </p:childTnLst>
                                </p:cTn>
                              </p:par>
                            </p:childTnLst>
                          </p:cTn>
                        </p:par>
                      </p:childTnLst>
                    </p:cTn>
                  </p:par>
                  <p:par>
                    <p:cTn id="347" fill="hold">
                      <p:stCondLst>
                        <p:cond delay="indefinite"/>
                      </p:stCondLst>
                      <p:childTnLst>
                        <p:par>
                          <p:cTn id="348" fill="hold">
                            <p:stCondLst>
                              <p:cond delay="0"/>
                            </p:stCondLst>
                            <p:childTnLst>
                              <p:par>
                                <p:cTn id="349" nodeType="clickEffect" fill="hold" presetClass="entr" presetID="1">
                                  <p:stCondLst>
                                    <p:cond delay="0"/>
                                  </p:stCondLst>
                                  <p:childTnLst>
                                    <p:set>
                                      <p:cBhvr>
                                        <p:cTn id="350" dur="1" fill="hold">
                                          <p:stCondLst>
                                            <p:cond delay="0"/>
                                          </p:stCondLst>
                                        </p:cTn>
                                        <p:tgtEl>
                                          <p:spTgt spid="25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The wall street journal is not shakespeare (no offense)</a:t>
            </a:r>
            <a:endParaRPr b="0" lang="en-US" sz="3200" spc="-1" strike="noStrike">
              <a:solidFill>
                <a:srgbClr val="000000"/>
              </a:solidFill>
              <a:latin typeface="Lucida Sans"/>
            </a:endParaRPr>
          </a:p>
        </p:txBody>
      </p:sp>
      <p:pic>
        <p:nvPicPr>
          <p:cNvPr id="259" name="Picture 6" descr=""/>
          <p:cNvPicPr/>
          <p:nvPr/>
        </p:nvPicPr>
        <p:blipFill>
          <a:blip r:embed="rId1"/>
          <a:stretch/>
        </p:blipFill>
        <p:spPr>
          <a:xfrm>
            <a:off x="569160" y="1504800"/>
            <a:ext cx="8150040" cy="2992320"/>
          </a:xfrm>
          <a:prstGeom prst="rect">
            <a:avLst/>
          </a:prstGeom>
          <a:ln w="936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1371600" y="57240"/>
            <a:ext cx="7467120" cy="106632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Can you guess the author of these random 3-gram sentences?</a:t>
            </a:r>
            <a:endParaRPr b="0" lang="en-US" sz="3200" spc="-1" strike="noStrike">
              <a:solidFill>
                <a:srgbClr val="000000"/>
              </a:solidFill>
              <a:latin typeface="Lucida Sans"/>
            </a:endParaRPr>
          </a:p>
        </p:txBody>
      </p:sp>
      <p:sp>
        <p:nvSpPr>
          <p:cNvPr id="261"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They also point to ninety nine point six billion dollars from two hundred four oh six three percent of the rates of interest stores as Mexico and gram Brazil on market conditions </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This shall forbid it should be branded, if renown made it empty. </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a:t>
            </a:r>
            <a:r>
              <a:rPr b="0" lang="en-US" sz="2400" spc="-1" strike="noStrike">
                <a:solidFill>
                  <a:srgbClr val="000000"/>
                </a:solidFill>
                <a:latin typeface="Calibri"/>
                <a:ea typeface="ＭＳ Ｐゴシック"/>
              </a:rPr>
              <a:t>You are uniformly charming!” cried he, with a smile of associating and now and then I bowed and they perceived a chaise and four to wish for. </a:t>
            </a: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p:txBody>
      </p:sp>
      <p:sp>
        <p:nvSpPr>
          <p:cNvPr id="262" name="TextShape 3"/>
          <p:cNvSpPr txBox="1"/>
          <p:nvPr/>
        </p:nvSpPr>
        <p:spPr>
          <a:xfrm>
            <a:off x="304920" y="4705200"/>
            <a:ext cx="1980720" cy="342720"/>
          </a:xfrm>
          <a:prstGeom prst="rect">
            <a:avLst/>
          </a:prstGeom>
          <a:noFill/>
          <a:ln w="9360">
            <a:noFill/>
          </a:ln>
        </p:spPr>
        <p:txBody>
          <a:bodyPr>
            <a:noAutofit/>
          </a:bodyPr>
          <a:p>
            <a:pPr>
              <a:lnSpc>
                <a:spcPct val="100000"/>
              </a:lnSpc>
            </a:pPr>
            <a:fld id="{44BE7E74-FC1F-4026-B381-3EC4A72A7130}" type="slidenum">
              <a:rPr b="0" lang="en-US" sz="1400" spc="-1" strike="noStrike">
                <a:solidFill>
                  <a:srgbClr val="000000"/>
                </a:solidFill>
                <a:latin typeface="Calibri"/>
                <a:ea typeface="ＭＳ Ｐゴシック"/>
              </a:rPr>
              <a:t>1</a:t>
            </a:fld>
            <a:endParaRPr b="0" lang="en-US" sz="1400" spc="-1" strike="noStrike">
              <a:latin typeface="Times New Roman"/>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The perils of overfitting</a:t>
            </a:r>
            <a:endParaRPr b="0" lang="en-US" sz="3200" spc="-1" strike="noStrike">
              <a:solidFill>
                <a:srgbClr val="000000"/>
              </a:solidFill>
              <a:latin typeface="Lucida Sans"/>
            </a:endParaRPr>
          </a:p>
        </p:txBody>
      </p:sp>
      <p:sp>
        <p:nvSpPr>
          <p:cNvPr id="264"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N-grams only work well for word prediction if the test corpus looks like the training corpus</a:t>
            </a:r>
            <a:endParaRPr b="0" lang="en-US" sz="2800" spc="-1" strike="noStrike">
              <a:solidFill>
                <a:srgbClr val="000000"/>
              </a:solidFill>
              <a:latin typeface="Calibri"/>
            </a:endParaRPr>
          </a:p>
          <a:p>
            <a:pPr lvl="1" marL="685800" indent="-228240">
              <a:lnSpc>
                <a:spcPct val="100000"/>
              </a:lnSpc>
              <a:spcBef>
                <a:spcPts val="561"/>
              </a:spcBef>
              <a:buClr>
                <a:srgbClr val="000000"/>
              </a:buClr>
              <a:buFont typeface="Times"/>
              <a:buChar char="•"/>
            </a:pPr>
            <a:r>
              <a:rPr b="0" lang="en-US" sz="2800" spc="-1" strike="noStrike">
                <a:solidFill>
                  <a:srgbClr val="000000"/>
                </a:solidFill>
                <a:latin typeface="Calibri"/>
                <a:ea typeface="ＭＳ Ｐゴシック"/>
              </a:rPr>
              <a:t>In real life, it often doesn’t</a:t>
            </a:r>
            <a:endParaRPr b="0" lang="en-US" sz="2800" spc="-1" strike="noStrike">
              <a:solidFill>
                <a:srgbClr val="000000"/>
              </a:solidFill>
              <a:latin typeface="Calibri"/>
            </a:endParaRPr>
          </a:p>
          <a:p>
            <a:pPr lvl="1" marL="685800" indent="-228240">
              <a:lnSpc>
                <a:spcPct val="100000"/>
              </a:lnSpc>
              <a:spcBef>
                <a:spcPts val="561"/>
              </a:spcBef>
              <a:buClr>
                <a:srgbClr val="000000"/>
              </a:buClr>
              <a:buFont typeface="Times"/>
              <a:buChar char="•"/>
            </a:pPr>
            <a:r>
              <a:rPr b="0" lang="en-US" sz="2800" spc="-1" strike="noStrike">
                <a:solidFill>
                  <a:srgbClr val="000000"/>
                </a:solidFill>
                <a:latin typeface="Calibri"/>
                <a:ea typeface="ＭＳ Ｐゴシック"/>
              </a:rPr>
              <a:t>We need to train robust models that generalize!</a:t>
            </a:r>
            <a:endParaRPr b="0" lang="en-US" sz="2800" spc="-1" strike="noStrike">
              <a:solidFill>
                <a:srgbClr val="000000"/>
              </a:solidFill>
              <a:latin typeface="Calibri"/>
            </a:endParaRPr>
          </a:p>
          <a:p>
            <a:pPr lvl="1" marL="685800" indent="-228240">
              <a:lnSpc>
                <a:spcPct val="100000"/>
              </a:lnSpc>
              <a:spcBef>
                <a:spcPts val="561"/>
              </a:spcBef>
              <a:buClr>
                <a:srgbClr val="000000"/>
              </a:buClr>
              <a:buFont typeface="Times"/>
              <a:buChar char="•"/>
            </a:pPr>
            <a:r>
              <a:rPr b="0" lang="en-US" sz="2800" spc="-1" strike="noStrike">
                <a:solidFill>
                  <a:srgbClr val="000000"/>
                </a:solidFill>
                <a:latin typeface="Calibri"/>
                <a:ea typeface="ＭＳ Ｐゴシック"/>
              </a:rPr>
              <a:t>One kind of generalization: Zeros!</a:t>
            </a:r>
            <a:endParaRPr b="0" lang="en-US" sz="2800" spc="-1" strike="noStrike">
              <a:solidFill>
                <a:srgbClr val="000000"/>
              </a:solidFill>
              <a:latin typeface="Calibri"/>
            </a:endParaRPr>
          </a:p>
          <a:p>
            <a:pPr lvl="2" marL="1028880" indent="-22824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Things that don’t ever occur in the training set</a:t>
            </a:r>
            <a:endParaRPr b="0" lang="en-US" sz="2800" spc="-1" strike="noStrike">
              <a:solidFill>
                <a:srgbClr val="000000"/>
              </a:solidFill>
              <a:latin typeface="Calibri"/>
            </a:endParaRPr>
          </a:p>
          <a:p>
            <a:pPr lvl="3" marL="1371600" indent="-228240">
              <a:lnSpc>
                <a:spcPct val="100000"/>
              </a:lnSpc>
              <a:spcBef>
                <a:spcPts val="561"/>
              </a:spcBef>
              <a:buClr>
                <a:srgbClr val="000000"/>
              </a:buClr>
              <a:buFont typeface="Times"/>
              <a:buChar char="•"/>
            </a:pPr>
            <a:r>
              <a:rPr b="0" lang="en-US" sz="2800" spc="-1" strike="noStrike">
                <a:solidFill>
                  <a:srgbClr val="000000"/>
                </a:solidFill>
                <a:latin typeface="Calibri"/>
                <a:ea typeface="ＭＳ Ｐゴシック"/>
              </a:rPr>
              <a:t>But occur in the test set</a:t>
            </a:r>
            <a:endParaRPr b="0" lang="en-US" sz="2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351" dur="indefinite" restart="never" nodeType="tmRoot">
          <p:childTnLst>
            <p:seq>
              <p:cTn id="352" dur="indefinite" nodeType="mainSeq">
                <p:childTnLst>
                  <p:par>
                    <p:cTn id="353" fill="hold">
                      <p:stCondLst>
                        <p:cond delay="indefinite"/>
                      </p:stCondLst>
                      <p:childTnLst>
                        <p:par>
                          <p:cTn id="354" fill="hold">
                            <p:stCondLst>
                              <p:cond delay="0"/>
                            </p:stCondLst>
                            <p:childTnLst>
                              <p:par>
                                <p:cTn id="355" nodeType="clickEffect" fill="hold" presetClass="entr" presetID="1">
                                  <p:stCondLst>
                                    <p:cond delay="0"/>
                                  </p:stCondLst>
                                  <p:childTnLst>
                                    <p:set>
                                      <p:cBhvr>
                                        <p:cTn id="356" dur="1" fill="hold">
                                          <p:stCondLst>
                                            <p:cond delay="0"/>
                                          </p:stCondLst>
                                        </p:cTn>
                                        <p:tgtEl>
                                          <p:spTgt spid="264">
                                            <p:txEl>
                                              <p:pRg st="1" end="1"/>
                                            </p:txEl>
                                          </p:spTgt>
                                        </p:tgtEl>
                                        <p:attrNameLst>
                                          <p:attrName>style.visibility</p:attrName>
                                        </p:attrNameLst>
                                      </p:cBhvr>
                                      <p:to>
                                        <p:strVal val="visible"/>
                                      </p:to>
                                    </p:set>
                                  </p:childTnLst>
                                </p:cTn>
                              </p:par>
                            </p:childTnLst>
                          </p:cTn>
                        </p:par>
                      </p:childTnLst>
                    </p:cTn>
                  </p:par>
                  <p:par>
                    <p:cTn id="357" fill="hold">
                      <p:stCondLst>
                        <p:cond delay="indefinite"/>
                      </p:stCondLst>
                      <p:childTnLst>
                        <p:par>
                          <p:cTn id="358" fill="hold">
                            <p:stCondLst>
                              <p:cond delay="0"/>
                            </p:stCondLst>
                            <p:childTnLst>
                              <p:par>
                                <p:cTn id="359" nodeType="clickEffect" fill="hold" presetClass="entr" presetID="1">
                                  <p:stCondLst>
                                    <p:cond delay="0"/>
                                  </p:stCondLst>
                                  <p:childTnLst>
                                    <p:set>
                                      <p:cBhvr>
                                        <p:cTn id="360" dur="1" fill="hold">
                                          <p:stCondLst>
                                            <p:cond delay="0"/>
                                          </p:stCondLst>
                                        </p:cTn>
                                        <p:tgtEl>
                                          <p:spTgt spid="264">
                                            <p:txEl>
                                              <p:pRg st="2" end="2"/>
                                            </p:txEl>
                                          </p:spTgt>
                                        </p:tgtEl>
                                        <p:attrNameLst>
                                          <p:attrName>style.visibility</p:attrName>
                                        </p:attrNameLst>
                                      </p:cBhvr>
                                      <p:to>
                                        <p:strVal val="visible"/>
                                      </p:to>
                                    </p:set>
                                  </p:childTnLst>
                                </p:cTn>
                              </p:par>
                            </p:childTnLst>
                          </p:cTn>
                        </p:par>
                      </p:childTnLst>
                    </p:cTn>
                  </p:par>
                  <p:par>
                    <p:cTn id="361" fill="hold">
                      <p:stCondLst>
                        <p:cond delay="indefinite"/>
                      </p:stCondLst>
                      <p:childTnLst>
                        <p:par>
                          <p:cTn id="362" fill="hold">
                            <p:stCondLst>
                              <p:cond delay="0"/>
                            </p:stCondLst>
                            <p:childTnLst>
                              <p:par>
                                <p:cTn id="363" nodeType="clickEffect" fill="hold" presetClass="entr" presetID="1">
                                  <p:stCondLst>
                                    <p:cond delay="0"/>
                                  </p:stCondLst>
                                  <p:childTnLst>
                                    <p:set>
                                      <p:cBhvr>
                                        <p:cTn id="364" dur="1" fill="hold">
                                          <p:stCondLst>
                                            <p:cond delay="0"/>
                                          </p:stCondLst>
                                        </p:cTn>
                                        <p:tgtEl>
                                          <p:spTgt spid="264">
                                            <p:txEl>
                                              <p:pRg st="3" end="3"/>
                                            </p:txEl>
                                          </p:spTgt>
                                        </p:tgtEl>
                                        <p:attrNameLst>
                                          <p:attrName>style.visibility</p:attrName>
                                        </p:attrNameLst>
                                      </p:cBhvr>
                                      <p:to>
                                        <p:strVal val="visible"/>
                                      </p:to>
                                    </p:set>
                                  </p:childTnLst>
                                </p:cTn>
                              </p:par>
                            </p:childTnLst>
                          </p:cTn>
                        </p:par>
                      </p:childTnLst>
                    </p:cTn>
                  </p:par>
                  <p:par>
                    <p:cTn id="365" fill="hold">
                      <p:stCondLst>
                        <p:cond delay="indefinite"/>
                      </p:stCondLst>
                      <p:childTnLst>
                        <p:par>
                          <p:cTn id="366" fill="hold">
                            <p:stCondLst>
                              <p:cond delay="0"/>
                            </p:stCondLst>
                            <p:childTnLst>
                              <p:par>
                                <p:cTn id="367" nodeType="clickEffect" fill="hold" presetClass="entr" presetID="1">
                                  <p:stCondLst>
                                    <p:cond delay="0"/>
                                  </p:stCondLst>
                                  <p:childTnLst>
                                    <p:set>
                                      <p:cBhvr>
                                        <p:cTn id="368" dur="1" fill="hold">
                                          <p:stCondLst>
                                            <p:cond delay="0"/>
                                          </p:stCondLst>
                                        </p:cTn>
                                        <p:tgtEl>
                                          <p:spTgt spid="264">
                                            <p:txEl>
                                              <p:pRg st="4" end="4"/>
                                            </p:txEl>
                                          </p:spTgt>
                                        </p:tgtEl>
                                        <p:attrNameLst>
                                          <p:attrName>style.visibility</p:attrName>
                                        </p:attrNameLst>
                                      </p:cBhvr>
                                      <p:to>
                                        <p:strVal val="visible"/>
                                      </p:to>
                                    </p:set>
                                  </p:childTnLst>
                                </p:cTn>
                              </p:par>
                              <p:par>
                                <p:cTn id="369" nodeType="withEffect" fill="hold" presetClass="entr" presetID="1">
                                  <p:stCondLst>
                                    <p:cond delay="0"/>
                                  </p:stCondLst>
                                  <p:childTnLst>
                                    <p:set>
                                      <p:cBhvr>
                                        <p:cTn id="370" dur="1" fill="hold">
                                          <p:stCondLst>
                                            <p:cond delay="0"/>
                                          </p:stCondLst>
                                        </p:cTn>
                                        <p:tgtEl>
                                          <p:spTgt spid="26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extShape 1"/>
          <p:cNvSpPr txBox="1"/>
          <p:nvPr/>
        </p:nvSpPr>
        <p:spPr>
          <a:xfrm>
            <a:off x="1371600" y="133200"/>
            <a:ext cx="7467120" cy="742680"/>
          </a:xfrm>
          <a:prstGeom prst="rect">
            <a:avLst/>
          </a:prstGeom>
          <a:noFill/>
          <a:ln>
            <a:noFill/>
          </a:ln>
        </p:spPr>
        <p:txBody>
          <a:bodyPr anchor="b">
            <a:noAutofit/>
          </a:bodyPr>
          <a:p>
            <a:pPr>
              <a:lnSpc>
                <a:spcPct val="100000"/>
              </a:lnSpc>
            </a:pPr>
            <a:r>
              <a:rPr b="1" lang="en-US" sz="3600" spc="-1" strike="noStrike">
                <a:solidFill>
                  <a:srgbClr val="000000"/>
                </a:solidFill>
                <a:latin typeface="Arial"/>
                <a:ea typeface="ＭＳ Ｐゴシック"/>
              </a:rPr>
              <a:t>Zeros</a:t>
            </a:r>
            <a:endParaRPr b="0" lang="en-US" sz="3600" spc="-1" strike="noStrike">
              <a:solidFill>
                <a:srgbClr val="000000"/>
              </a:solidFill>
              <a:latin typeface="Lucida Sans"/>
            </a:endParaRPr>
          </a:p>
        </p:txBody>
      </p:sp>
      <p:sp>
        <p:nvSpPr>
          <p:cNvPr id="266" name="TextShape 2"/>
          <p:cNvSpPr txBox="1"/>
          <p:nvPr/>
        </p:nvSpPr>
        <p:spPr>
          <a:xfrm>
            <a:off x="76320" y="1139760"/>
            <a:ext cx="5105160" cy="4038120"/>
          </a:xfrm>
          <a:prstGeom prst="rect">
            <a:avLst/>
          </a:prstGeom>
          <a:noFill/>
          <a:ln>
            <a:noFill/>
          </a:ln>
        </p:spPr>
        <p:txBody>
          <a:bodyPr>
            <a:noAutofit/>
          </a:bodyPr>
          <a:p>
            <a:pPr marL="343080" indent="-342720">
              <a:lnSpc>
                <a:spcPct val="70000"/>
              </a:lnSpc>
              <a:spcBef>
                <a:spcPts val="641"/>
              </a:spcBef>
              <a:buClr>
                <a:srgbClr val="cc0000"/>
              </a:buClr>
              <a:buFont typeface="Times"/>
              <a:buChar char="•"/>
            </a:pPr>
            <a:r>
              <a:rPr b="0" lang="en-US" sz="3200" spc="-1" strike="noStrike">
                <a:solidFill>
                  <a:srgbClr val="000000"/>
                </a:solidFill>
                <a:latin typeface="Calibri"/>
                <a:ea typeface="ＭＳ Ｐゴシック"/>
              </a:rPr>
              <a:t>Training set:</a:t>
            </a:r>
            <a:endParaRPr b="0" lang="en-US" sz="3200" spc="-1" strike="noStrike">
              <a:solidFill>
                <a:srgbClr val="000000"/>
              </a:solidFill>
              <a:latin typeface="Calibri"/>
            </a:endParaRPr>
          </a:p>
          <a:p>
            <a:pPr marL="457200">
              <a:lnSpc>
                <a:spcPct val="70000"/>
              </a:lnSpc>
              <a:spcBef>
                <a:spcPts val="641"/>
              </a:spcBef>
            </a:pPr>
            <a:r>
              <a:rPr b="0"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denied the allegations</a:t>
            </a:r>
            <a:endParaRPr b="0" lang="en-US" sz="3200" spc="-1" strike="noStrike">
              <a:solidFill>
                <a:srgbClr val="000000"/>
              </a:solidFill>
              <a:latin typeface="Calibri"/>
            </a:endParaRPr>
          </a:p>
          <a:p>
            <a:pPr marL="457200">
              <a:lnSpc>
                <a:spcPct val="70000"/>
              </a:lnSpc>
              <a:spcBef>
                <a:spcPts val="641"/>
              </a:spcBef>
            </a:pPr>
            <a:r>
              <a:rPr b="0"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denied the reports</a:t>
            </a:r>
            <a:endParaRPr b="0" lang="en-US" sz="3200" spc="-1" strike="noStrike">
              <a:solidFill>
                <a:srgbClr val="000000"/>
              </a:solidFill>
              <a:latin typeface="Calibri"/>
            </a:endParaRPr>
          </a:p>
          <a:p>
            <a:pPr marL="457200">
              <a:lnSpc>
                <a:spcPct val="70000"/>
              </a:lnSpc>
              <a:spcBef>
                <a:spcPts val="641"/>
              </a:spcBef>
            </a:pPr>
            <a:r>
              <a:rPr b="0"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denied the claims</a:t>
            </a:r>
            <a:endParaRPr b="0" lang="en-US" sz="3200" spc="-1" strike="noStrike">
              <a:solidFill>
                <a:srgbClr val="000000"/>
              </a:solidFill>
              <a:latin typeface="Calibri"/>
            </a:endParaRPr>
          </a:p>
          <a:p>
            <a:pPr marL="457200">
              <a:lnSpc>
                <a:spcPct val="70000"/>
              </a:lnSpc>
              <a:spcBef>
                <a:spcPts val="641"/>
              </a:spcBef>
            </a:pPr>
            <a:r>
              <a:rPr b="0"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denied the request</a:t>
            </a:r>
            <a:endParaRPr b="0" lang="en-US" sz="3200" spc="-1" strike="noStrike">
              <a:solidFill>
                <a:srgbClr val="000000"/>
              </a:solidFill>
              <a:latin typeface="Calibri"/>
            </a:endParaRPr>
          </a:p>
          <a:p>
            <a:pPr marL="457200">
              <a:lnSpc>
                <a:spcPct val="70000"/>
              </a:lnSpc>
              <a:spcBef>
                <a:spcPts val="641"/>
              </a:spcBef>
            </a:pPr>
            <a:endParaRPr b="0" lang="en-US" sz="3200" spc="-1" strike="noStrike">
              <a:solidFill>
                <a:srgbClr val="000000"/>
              </a:solidFill>
              <a:latin typeface="Calibri"/>
            </a:endParaRPr>
          </a:p>
          <a:p>
            <a:pPr marL="457200">
              <a:lnSpc>
                <a:spcPct val="70000"/>
              </a:lnSpc>
              <a:spcBef>
                <a:spcPts val="641"/>
              </a:spcBef>
            </a:pPr>
            <a:r>
              <a:rPr b="0" lang="en-US" sz="3200" spc="-1" strike="noStrike">
                <a:solidFill>
                  <a:srgbClr val="000000"/>
                </a:solidFill>
                <a:latin typeface="Calibri"/>
                <a:ea typeface="ＭＳ Ｐゴシック"/>
              </a:rPr>
              <a:t>P(“offer” | denied the) = 0</a:t>
            </a: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marL="343080" indent="-342720">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a:p>
            <a:pPr>
              <a:lnSpc>
                <a:spcPct val="70000"/>
              </a:lnSpc>
              <a:spcBef>
                <a:spcPts val="281"/>
              </a:spcBef>
            </a:pPr>
            <a:endParaRPr b="0" lang="en-US" sz="3200" spc="-1" strike="noStrike">
              <a:solidFill>
                <a:srgbClr val="000000"/>
              </a:solidFill>
              <a:latin typeface="Calibri"/>
            </a:endParaRPr>
          </a:p>
        </p:txBody>
      </p:sp>
      <p:sp>
        <p:nvSpPr>
          <p:cNvPr id="267" name="CustomShape 3"/>
          <p:cNvSpPr/>
          <p:nvPr/>
        </p:nvSpPr>
        <p:spPr>
          <a:xfrm>
            <a:off x="4758120" y="1123920"/>
            <a:ext cx="4419360" cy="4038120"/>
          </a:xfrm>
          <a:prstGeom prst="rect">
            <a:avLst/>
          </a:prstGeom>
          <a:noFill/>
          <a:ln>
            <a:noFill/>
          </a:ln>
        </p:spPr>
        <p:style>
          <a:lnRef idx="0"/>
          <a:fillRef idx="0"/>
          <a:effectRef idx="0"/>
          <a:fontRef idx="minor"/>
        </p:style>
        <p:txBody>
          <a:bodyPr>
            <a:noAutofit/>
          </a:bodyPr>
          <a:p>
            <a:pPr marL="343080" indent="-342720">
              <a:lnSpc>
                <a:spcPct val="70000"/>
              </a:lnSpc>
              <a:spcBef>
                <a:spcPts val="641"/>
              </a:spcBef>
              <a:buClr>
                <a:srgbClr val="cc0000"/>
              </a:buClr>
              <a:buFont typeface="Times"/>
              <a:buChar char="•"/>
            </a:pPr>
            <a:r>
              <a:rPr b="0" lang="en-US" sz="3200" spc="-1" strike="noStrike">
                <a:solidFill>
                  <a:srgbClr val="000000"/>
                </a:solidFill>
                <a:latin typeface="Calibri"/>
                <a:ea typeface="ＭＳ Ｐゴシック"/>
              </a:rPr>
              <a:t>Test set</a:t>
            </a:r>
            <a:endParaRPr b="0" lang="en-US" sz="3200" spc="-1" strike="noStrike">
              <a:latin typeface="Arial"/>
            </a:endParaRPr>
          </a:p>
          <a:p>
            <a:pPr marL="457200">
              <a:lnSpc>
                <a:spcPct val="70000"/>
              </a:lnSpc>
              <a:spcBef>
                <a:spcPts val="641"/>
              </a:spcBef>
            </a:pPr>
            <a:r>
              <a:rPr b="0"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denied the offer</a:t>
            </a:r>
            <a:endParaRPr b="0" lang="en-US" sz="3200" spc="-1" strike="noStrike">
              <a:latin typeface="Arial"/>
            </a:endParaRPr>
          </a:p>
          <a:p>
            <a:pPr marL="457200">
              <a:lnSpc>
                <a:spcPct val="70000"/>
              </a:lnSpc>
              <a:spcBef>
                <a:spcPts val="641"/>
              </a:spcBef>
            </a:pPr>
            <a:r>
              <a:rPr b="0" lang="en-US" sz="3200" spc="-1" strike="noStrike">
                <a:solidFill>
                  <a:srgbClr val="000000"/>
                </a:solidFill>
                <a:latin typeface="Calibri"/>
                <a:ea typeface="ＭＳ Ｐゴシック"/>
              </a:rPr>
              <a:t>… </a:t>
            </a:r>
            <a:r>
              <a:rPr b="0" lang="en-US" sz="3200" spc="-1" strike="noStrike">
                <a:solidFill>
                  <a:srgbClr val="000000"/>
                </a:solidFill>
                <a:latin typeface="Calibri"/>
                <a:ea typeface="ＭＳ Ｐゴシック"/>
              </a:rPr>
              <a:t>denied the loan</a:t>
            </a: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371" dur="indefinite" restart="never" nodeType="tmRoot">
          <p:childTnLst>
            <p:seq>
              <p:cTn id="372" dur="indefinite" nodeType="mainSeq">
                <p:childTnLst>
                  <p:par>
                    <p:cTn id="373" fill="hold">
                      <p:stCondLst>
                        <p:cond delay="indefinite"/>
                      </p:stCondLst>
                      <p:childTnLst>
                        <p:par>
                          <p:cTn id="374" fill="hold">
                            <p:stCondLst>
                              <p:cond delay="0"/>
                            </p:stCondLst>
                            <p:childTnLst>
                              <p:par>
                                <p:cTn id="375" nodeType="clickEffect" fill="hold" presetClass="entr" presetID="1">
                                  <p:stCondLst>
                                    <p:cond delay="0"/>
                                  </p:stCondLst>
                                  <p:childTnLst>
                                    <p:set>
                                      <p:cBhvr>
                                        <p:cTn id="376" dur="1" fill="hold">
                                          <p:stCondLst>
                                            <p:cond delay="0"/>
                                          </p:stCondLst>
                                        </p:cTn>
                                        <p:tgtEl>
                                          <p:spTgt spid="266">
                                            <p:txEl>
                                              <p:pRg st="0" end="0"/>
                                            </p:txEl>
                                          </p:spTgt>
                                        </p:tgtEl>
                                        <p:attrNameLst>
                                          <p:attrName>style.visibility</p:attrName>
                                        </p:attrNameLst>
                                      </p:cBhvr>
                                      <p:to>
                                        <p:strVal val="visible"/>
                                      </p:to>
                                    </p:set>
                                  </p:childTnLst>
                                </p:cTn>
                              </p:par>
                              <p:par>
                                <p:cTn id="377" nodeType="withEffect" fill="hold" presetClass="entr" presetID="1">
                                  <p:stCondLst>
                                    <p:cond delay="0"/>
                                  </p:stCondLst>
                                  <p:childTnLst>
                                    <p:set>
                                      <p:cBhvr>
                                        <p:cTn id="378" dur="1" fill="hold">
                                          <p:stCondLst>
                                            <p:cond delay="0"/>
                                          </p:stCondLst>
                                        </p:cTn>
                                        <p:tgtEl>
                                          <p:spTgt spid="266">
                                            <p:txEl>
                                              <p:pRg st="1" end="1"/>
                                            </p:txEl>
                                          </p:spTgt>
                                        </p:tgtEl>
                                        <p:attrNameLst>
                                          <p:attrName>style.visibility</p:attrName>
                                        </p:attrNameLst>
                                      </p:cBhvr>
                                      <p:to>
                                        <p:strVal val="visible"/>
                                      </p:to>
                                    </p:set>
                                  </p:childTnLst>
                                </p:cTn>
                              </p:par>
                              <p:par>
                                <p:cTn id="379" nodeType="withEffect" fill="hold" presetClass="entr" presetID="1">
                                  <p:stCondLst>
                                    <p:cond delay="0"/>
                                  </p:stCondLst>
                                  <p:childTnLst>
                                    <p:set>
                                      <p:cBhvr>
                                        <p:cTn id="380" dur="1" fill="hold">
                                          <p:stCondLst>
                                            <p:cond delay="0"/>
                                          </p:stCondLst>
                                        </p:cTn>
                                        <p:tgtEl>
                                          <p:spTgt spid="266">
                                            <p:txEl>
                                              <p:pRg st="2" end="2"/>
                                            </p:txEl>
                                          </p:spTgt>
                                        </p:tgtEl>
                                        <p:attrNameLst>
                                          <p:attrName>style.visibility</p:attrName>
                                        </p:attrNameLst>
                                      </p:cBhvr>
                                      <p:to>
                                        <p:strVal val="visible"/>
                                      </p:to>
                                    </p:set>
                                  </p:childTnLst>
                                </p:cTn>
                              </p:par>
                              <p:par>
                                <p:cTn id="381" nodeType="withEffect" fill="hold" presetClass="entr" presetID="1">
                                  <p:stCondLst>
                                    <p:cond delay="0"/>
                                  </p:stCondLst>
                                  <p:childTnLst>
                                    <p:set>
                                      <p:cBhvr>
                                        <p:cTn id="382" dur="1" fill="hold">
                                          <p:stCondLst>
                                            <p:cond delay="0"/>
                                          </p:stCondLst>
                                        </p:cTn>
                                        <p:tgtEl>
                                          <p:spTgt spid="266">
                                            <p:txEl>
                                              <p:pRg st="3" end="3"/>
                                            </p:txEl>
                                          </p:spTgt>
                                        </p:tgtEl>
                                        <p:attrNameLst>
                                          <p:attrName>style.visibility</p:attrName>
                                        </p:attrNameLst>
                                      </p:cBhvr>
                                      <p:to>
                                        <p:strVal val="visible"/>
                                      </p:to>
                                    </p:set>
                                  </p:childTnLst>
                                </p:cTn>
                              </p:par>
                              <p:par>
                                <p:cTn id="383" nodeType="withEffect" fill="hold" presetClass="entr" presetID="1">
                                  <p:stCondLst>
                                    <p:cond delay="0"/>
                                  </p:stCondLst>
                                  <p:childTnLst>
                                    <p:set>
                                      <p:cBhvr>
                                        <p:cTn id="384" dur="1" fill="hold">
                                          <p:stCondLst>
                                            <p:cond delay="0"/>
                                          </p:stCondLst>
                                        </p:cTn>
                                        <p:tgtEl>
                                          <p:spTgt spid="266">
                                            <p:txEl>
                                              <p:pRg st="4" end="4"/>
                                            </p:txEl>
                                          </p:spTgt>
                                        </p:tgtEl>
                                        <p:attrNameLst>
                                          <p:attrName>style.visibility</p:attrName>
                                        </p:attrNameLst>
                                      </p:cBhvr>
                                      <p:to>
                                        <p:strVal val="visible"/>
                                      </p:to>
                                    </p:set>
                                  </p:childTnLst>
                                </p:cTn>
                              </p:par>
                              <p:par>
                                <p:cTn id="385" nodeType="withEffect" fill="hold" presetClass="entr" presetID="1">
                                  <p:stCondLst>
                                    <p:cond delay="0"/>
                                  </p:stCondLst>
                                  <p:childTnLst>
                                    <p:set>
                                      <p:cBhvr>
                                        <p:cTn id="386" dur="1" fill="hold">
                                          <p:stCondLst>
                                            <p:cond delay="0"/>
                                          </p:stCondLst>
                                        </p:cTn>
                                        <p:tgtEl>
                                          <p:spTgt spid="266">
                                            <p:txEl>
                                              <p:pRg st="6" end="6"/>
                                            </p:txEl>
                                          </p:spTgt>
                                        </p:tgtEl>
                                        <p:attrNameLst>
                                          <p:attrName>style.visibility</p:attrName>
                                        </p:attrNameLst>
                                      </p:cBhvr>
                                      <p:to>
                                        <p:strVal val="visible"/>
                                      </p:to>
                                    </p:set>
                                  </p:childTnLst>
                                </p:cTn>
                              </p:par>
                            </p:childTnLst>
                          </p:cTn>
                        </p:par>
                      </p:childTnLst>
                    </p:cTn>
                  </p:par>
                  <p:par>
                    <p:cTn id="387" fill="hold">
                      <p:stCondLst>
                        <p:cond delay="indefinite"/>
                      </p:stCondLst>
                      <p:childTnLst>
                        <p:par>
                          <p:cTn id="388" fill="hold">
                            <p:stCondLst>
                              <p:cond delay="0"/>
                            </p:stCondLst>
                            <p:childTnLst>
                              <p:par>
                                <p:cTn id="389" nodeType="clickEffect" fill="hold" presetClass="entr" presetID="1">
                                  <p:stCondLst>
                                    <p:cond delay="0"/>
                                  </p:stCondLst>
                                  <p:childTnLst>
                                    <p:set>
                                      <p:cBhvr>
                                        <p:cTn id="390"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Zero probability bigrams</a:t>
            </a:r>
            <a:endParaRPr b="0" lang="en-US" sz="3200" spc="-1" strike="noStrike">
              <a:solidFill>
                <a:srgbClr val="000000"/>
              </a:solidFill>
              <a:latin typeface="Lucida Sans"/>
            </a:endParaRPr>
          </a:p>
        </p:txBody>
      </p:sp>
      <p:sp>
        <p:nvSpPr>
          <p:cNvPr id="269"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Bigrams with zero probability</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mean that we will assign 0 probability to the test set!</a:t>
            </a:r>
            <a:endParaRPr b="0" lang="en-US" sz="20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And hence we cannot compute perplexity (can’t </a:t>
            </a:r>
            <a:r>
              <a:rPr b="0" lang="en-US" sz="2400" spc="-1" strike="noStrike">
                <a:solidFill>
                  <a:srgbClr val="000000"/>
                </a:solidFill>
                <a:latin typeface="Calibri"/>
                <a:ea typeface="ＭＳ Ｐゴシック"/>
              </a:rPr>
              <a:t>divide by 0)!</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Generalization and zeros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71"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Smoothing: Add-one (Laplace) smoothing</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273"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Shape 1"/>
          <p:cNvSpPr txBox="1"/>
          <p:nvPr/>
        </p:nvSpPr>
        <p:spPr>
          <a:xfrm>
            <a:off x="1371600" y="133200"/>
            <a:ext cx="7467120" cy="742680"/>
          </a:xfrm>
          <a:prstGeom prst="rect">
            <a:avLst/>
          </a:prstGeom>
          <a:noFill/>
          <a:ln>
            <a:noFill/>
          </a:ln>
        </p:spPr>
        <p:txBody>
          <a:bodyPr anchor="b">
            <a:noAutofit/>
          </a:bodyPr>
          <a:p>
            <a:pPr>
              <a:lnSpc>
                <a:spcPct val="100000"/>
              </a:lnSpc>
            </a:pPr>
            <a:r>
              <a:rPr b="1" lang="en-US" sz="2400" spc="-1" strike="noStrike">
                <a:solidFill>
                  <a:srgbClr val="000000"/>
                </a:solidFill>
                <a:latin typeface="Arial"/>
                <a:ea typeface="ＭＳ Ｐゴシック"/>
              </a:rPr>
              <a:t>The intuition of smoothing (from Dan Klein)</a:t>
            </a:r>
            <a:endParaRPr b="0" lang="en-US" sz="2400" spc="-1" strike="noStrike">
              <a:solidFill>
                <a:srgbClr val="000000"/>
              </a:solidFill>
              <a:latin typeface="Lucida Sans"/>
            </a:endParaRPr>
          </a:p>
        </p:txBody>
      </p:sp>
      <p:sp>
        <p:nvSpPr>
          <p:cNvPr id="275" name="TextShape 2"/>
          <p:cNvSpPr txBox="1"/>
          <p:nvPr/>
        </p:nvSpPr>
        <p:spPr>
          <a:xfrm>
            <a:off x="76320" y="1139760"/>
            <a:ext cx="8229240" cy="4038120"/>
          </a:xfrm>
          <a:prstGeom prst="rect">
            <a:avLst/>
          </a:prstGeom>
          <a:noFill/>
          <a:ln>
            <a:noFill/>
          </a:ln>
        </p:spPr>
        <p:txBody>
          <a:bodyPr>
            <a:noAutofit/>
          </a:bodyPr>
          <a:p>
            <a:pPr marL="343080" indent="-342720">
              <a:lnSpc>
                <a:spcPct val="70000"/>
              </a:lnSpc>
              <a:spcBef>
                <a:spcPts val="360"/>
              </a:spcBef>
              <a:buClr>
                <a:srgbClr val="cc0000"/>
              </a:buClr>
              <a:buFont typeface="Times"/>
              <a:buChar char="•"/>
            </a:pPr>
            <a:r>
              <a:rPr b="0" lang="en-US" sz="1800" spc="-1" strike="noStrike">
                <a:solidFill>
                  <a:srgbClr val="000000"/>
                </a:solidFill>
                <a:latin typeface="Calibri"/>
                <a:ea typeface="ＭＳ Ｐゴシック"/>
              </a:rPr>
              <a:t>When we have sparse statistics:</a:t>
            </a: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marL="343080" indent="-342720">
              <a:lnSpc>
                <a:spcPct val="70000"/>
              </a:lnSpc>
              <a:spcBef>
                <a:spcPts val="281"/>
              </a:spcBef>
            </a:pPr>
            <a:endParaRPr b="0" lang="en-US" sz="1800" spc="-1" strike="noStrike">
              <a:solidFill>
                <a:srgbClr val="000000"/>
              </a:solidFill>
              <a:latin typeface="Calibri"/>
            </a:endParaRPr>
          </a:p>
          <a:p>
            <a:pPr marL="343080" indent="-342720">
              <a:lnSpc>
                <a:spcPct val="70000"/>
              </a:lnSpc>
              <a:spcBef>
                <a:spcPts val="360"/>
              </a:spcBef>
              <a:buClr>
                <a:srgbClr val="cc0000"/>
              </a:buClr>
              <a:buFont typeface="Times"/>
              <a:buChar char="•"/>
            </a:pPr>
            <a:r>
              <a:rPr b="0" lang="en-US" sz="1800" spc="-1" strike="noStrike">
                <a:solidFill>
                  <a:srgbClr val="000000"/>
                </a:solidFill>
                <a:latin typeface="Calibri"/>
                <a:ea typeface="ＭＳ Ｐゴシック"/>
              </a:rPr>
              <a:t>Steal probability mass to generalize better</a:t>
            </a: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a:p>
            <a:pPr>
              <a:lnSpc>
                <a:spcPct val="70000"/>
              </a:lnSpc>
              <a:spcBef>
                <a:spcPts val="281"/>
              </a:spcBef>
            </a:pPr>
            <a:endParaRPr b="0" lang="en-US" sz="1800" spc="-1" strike="noStrike">
              <a:solidFill>
                <a:srgbClr val="000000"/>
              </a:solidFill>
              <a:latin typeface="Calibri"/>
            </a:endParaRPr>
          </a:p>
        </p:txBody>
      </p:sp>
      <p:sp>
        <p:nvSpPr>
          <p:cNvPr id="276" name="CustomShape 3"/>
          <p:cNvSpPr/>
          <p:nvPr/>
        </p:nvSpPr>
        <p:spPr>
          <a:xfrm>
            <a:off x="1447920" y="1428840"/>
            <a:ext cx="2437920" cy="1611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alibri"/>
                <a:ea typeface="ＭＳ Ｐゴシック"/>
              </a:rPr>
              <a:t>P(w | denied the)</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3 allegations</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2 reports</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1 claims</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1 request</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7 total</a:t>
            </a:r>
            <a:endParaRPr b="0" lang="en-US" sz="1600" spc="-1" strike="noStrike">
              <a:latin typeface="Arial"/>
            </a:endParaRPr>
          </a:p>
        </p:txBody>
      </p:sp>
      <p:sp>
        <p:nvSpPr>
          <p:cNvPr id="277" name="CustomShape 4"/>
          <p:cNvSpPr/>
          <p:nvPr/>
        </p:nvSpPr>
        <p:spPr>
          <a:xfrm>
            <a:off x="1523880" y="3333600"/>
            <a:ext cx="2437920" cy="18547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600" spc="-1" strike="noStrike">
                <a:solidFill>
                  <a:srgbClr val="000000"/>
                </a:solidFill>
                <a:latin typeface="Calibri"/>
                <a:ea typeface="ＭＳ Ｐゴシック"/>
              </a:rPr>
              <a:t>P(w | denied the)</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2.5 allegations</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1.5 reports</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0.5 claims</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0.5 request</a:t>
            </a: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cc0000"/>
                </a:solidFill>
                <a:latin typeface="Calibri"/>
                <a:ea typeface="ＭＳ Ｐゴシック"/>
              </a:rPr>
              <a:t>2 other</a:t>
            </a:r>
            <a:endParaRPr b="0" lang="en-US" sz="1600" spc="-1" strike="noStrike">
              <a:latin typeface="Arial"/>
            </a:endParaRPr>
          </a:p>
          <a:p>
            <a:pPr>
              <a:lnSpc>
                <a:spcPct val="100000"/>
              </a:lnSpc>
            </a:pPr>
            <a:endParaRPr b="0" lang="en-US" sz="1600" spc="-1" strike="noStrike">
              <a:latin typeface="Arial"/>
            </a:endParaRPr>
          </a:p>
          <a:p>
            <a:pPr>
              <a:lnSpc>
                <a:spcPct val="100000"/>
              </a:lnSpc>
            </a:pPr>
            <a:r>
              <a:rPr b="0" lang="en-US" sz="1600" spc="-1" strike="noStrike">
                <a:solidFill>
                  <a:srgbClr val="000000"/>
                </a:solidFill>
                <a:latin typeface="Calibri"/>
                <a:ea typeface="ＭＳ Ｐゴシック"/>
              </a:rPr>
              <a:t>  </a:t>
            </a:r>
            <a:r>
              <a:rPr b="0" lang="en-US" sz="1600" spc="-1" strike="noStrike">
                <a:solidFill>
                  <a:srgbClr val="000000"/>
                </a:solidFill>
                <a:latin typeface="Calibri"/>
                <a:ea typeface="ＭＳ Ｐゴシック"/>
              </a:rPr>
              <a:t>7 total</a:t>
            </a:r>
            <a:endParaRPr b="0" lang="en-US" sz="1600" spc="-1" strike="noStrike">
              <a:latin typeface="Arial"/>
            </a:endParaRPr>
          </a:p>
        </p:txBody>
      </p:sp>
      <p:sp>
        <p:nvSpPr>
          <p:cNvPr id="278" name="CustomShape 5"/>
          <p:cNvSpPr/>
          <p:nvPr/>
        </p:nvSpPr>
        <p:spPr>
          <a:xfrm>
            <a:off x="4724280" y="1123920"/>
            <a:ext cx="3962160" cy="1676160"/>
          </a:xfrm>
          <a:prstGeom prst="rect">
            <a:avLst/>
          </a:prstGeom>
          <a:noFill/>
          <a:ln w="9360">
            <a:solidFill>
              <a:schemeClr val="tx1"/>
            </a:solidFill>
            <a:miter/>
          </a:ln>
        </p:spPr>
        <p:style>
          <a:lnRef idx="0"/>
          <a:fillRef idx="0"/>
          <a:effectRef idx="0"/>
          <a:fontRef idx="minor"/>
        </p:style>
      </p:sp>
      <p:sp>
        <p:nvSpPr>
          <p:cNvPr id="279" name="CustomShape 6"/>
          <p:cNvSpPr/>
          <p:nvPr/>
        </p:nvSpPr>
        <p:spPr>
          <a:xfrm rot="16200000">
            <a:off x="4305240" y="1848240"/>
            <a:ext cx="1523520" cy="380520"/>
          </a:xfrm>
          <a:prstGeom prst="rect">
            <a:avLst/>
          </a:prstGeom>
          <a:solidFill>
            <a:schemeClr val="accent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allegations</a:t>
            </a:r>
            <a:endParaRPr b="0" lang="en-US" sz="1400" spc="-1" strike="noStrike">
              <a:latin typeface="Arial"/>
            </a:endParaRPr>
          </a:p>
        </p:txBody>
      </p:sp>
      <p:sp>
        <p:nvSpPr>
          <p:cNvPr id="280" name="CustomShape 7"/>
          <p:cNvSpPr/>
          <p:nvPr/>
        </p:nvSpPr>
        <p:spPr>
          <a:xfrm rot="16200000">
            <a:off x="4991040" y="2076840"/>
            <a:ext cx="1066320" cy="380520"/>
          </a:xfrm>
          <a:prstGeom prst="rect">
            <a:avLst/>
          </a:prstGeom>
          <a:solidFill>
            <a:schemeClr val="accent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reports</a:t>
            </a:r>
            <a:endParaRPr b="0" lang="en-US" sz="1400" spc="-1" strike="noStrike">
              <a:latin typeface="Arial"/>
            </a:endParaRPr>
          </a:p>
        </p:txBody>
      </p:sp>
      <p:sp>
        <p:nvSpPr>
          <p:cNvPr id="281" name="CustomShape 8"/>
          <p:cNvSpPr/>
          <p:nvPr/>
        </p:nvSpPr>
        <p:spPr>
          <a:xfrm rot="16200000">
            <a:off x="5676840" y="2305440"/>
            <a:ext cx="609120" cy="380520"/>
          </a:xfrm>
          <a:prstGeom prst="rect">
            <a:avLst/>
          </a:prstGeom>
          <a:solidFill>
            <a:schemeClr val="accent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claims</a:t>
            </a:r>
            <a:endParaRPr b="0" lang="en-US" sz="1400" spc="-1" strike="noStrike">
              <a:latin typeface="Arial"/>
            </a:endParaRPr>
          </a:p>
        </p:txBody>
      </p:sp>
      <p:sp>
        <p:nvSpPr>
          <p:cNvPr id="282" name="CustomShape 9"/>
          <p:cNvSpPr/>
          <p:nvPr/>
        </p:nvSpPr>
        <p:spPr>
          <a:xfrm rot="16200000">
            <a:off x="6421680" y="2054160"/>
            <a:ext cx="1142640" cy="33372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attack</a:t>
            </a:r>
            <a:endParaRPr b="0" lang="en-US" sz="1600" spc="-1" strike="noStrike">
              <a:latin typeface="Arial"/>
            </a:endParaRPr>
          </a:p>
        </p:txBody>
      </p:sp>
      <p:sp>
        <p:nvSpPr>
          <p:cNvPr id="283" name="CustomShape 10"/>
          <p:cNvSpPr/>
          <p:nvPr/>
        </p:nvSpPr>
        <p:spPr>
          <a:xfrm rot="16200000">
            <a:off x="6134040" y="2305440"/>
            <a:ext cx="609120" cy="380520"/>
          </a:xfrm>
          <a:prstGeom prst="rect">
            <a:avLst/>
          </a:prstGeom>
          <a:solidFill>
            <a:schemeClr val="accent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Lucida Sans"/>
                <a:ea typeface="ＭＳ Ｐゴシック"/>
              </a:rPr>
              <a:t>request</a:t>
            </a:r>
            <a:endParaRPr b="0" lang="en-US" sz="1200" spc="-1" strike="noStrike">
              <a:latin typeface="Arial"/>
            </a:endParaRPr>
          </a:p>
        </p:txBody>
      </p:sp>
      <p:sp>
        <p:nvSpPr>
          <p:cNvPr id="284" name="CustomShape 11"/>
          <p:cNvSpPr/>
          <p:nvPr/>
        </p:nvSpPr>
        <p:spPr>
          <a:xfrm rot="16200000">
            <a:off x="6802560" y="2062080"/>
            <a:ext cx="1142640" cy="33372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man</a:t>
            </a:r>
            <a:endParaRPr b="0" lang="en-US" sz="1600" spc="-1" strike="noStrike">
              <a:latin typeface="Arial"/>
            </a:endParaRPr>
          </a:p>
        </p:txBody>
      </p:sp>
      <p:sp>
        <p:nvSpPr>
          <p:cNvPr id="285" name="CustomShape 12"/>
          <p:cNvSpPr/>
          <p:nvPr/>
        </p:nvSpPr>
        <p:spPr>
          <a:xfrm rot="16200000">
            <a:off x="7183440" y="2062080"/>
            <a:ext cx="1142640" cy="33372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outcome</a:t>
            </a:r>
            <a:endParaRPr b="0" lang="en-US" sz="1600" spc="-1" strike="noStrike">
              <a:latin typeface="Arial"/>
            </a:endParaRPr>
          </a:p>
        </p:txBody>
      </p:sp>
      <p:sp>
        <p:nvSpPr>
          <p:cNvPr id="286" name="CustomShape 13"/>
          <p:cNvSpPr/>
          <p:nvPr/>
        </p:nvSpPr>
        <p:spPr>
          <a:xfrm>
            <a:off x="8001000" y="2114640"/>
            <a:ext cx="533160" cy="57780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599"/>
              </a:spcBef>
            </a:pPr>
            <a:r>
              <a:rPr b="0" lang="en-US" sz="3200" spc="-1" strike="noStrike">
                <a:solidFill>
                  <a:srgbClr val="000000"/>
                </a:solidFill>
                <a:latin typeface="Arial"/>
                <a:ea typeface="ＭＳ Ｐゴシック"/>
              </a:rPr>
              <a:t>…</a:t>
            </a:r>
            <a:endParaRPr b="0" lang="en-US" sz="3200" spc="-1" strike="noStrike">
              <a:latin typeface="Arial"/>
            </a:endParaRPr>
          </a:p>
        </p:txBody>
      </p:sp>
      <p:sp>
        <p:nvSpPr>
          <p:cNvPr id="287" name="CustomShape 14"/>
          <p:cNvSpPr/>
          <p:nvPr/>
        </p:nvSpPr>
        <p:spPr>
          <a:xfrm>
            <a:off x="4724280" y="3333600"/>
            <a:ext cx="3962160" cy="1676160"/>
          </a:xfrm>
          <a:prstGeom prst="rect">
            <a:avLst/>
          </a:prstGeom>
          <a:noFill/>
          <a:ln w="9360">
            <a:solidFill>
              <a:schemeClr val="tx1"/>
            </a:solidFill>
            <a:miter/>
          </a:ln>
        </p:spPr>
        <p:style>
          <a:lnRef idx="0"/>
          <a:fillRef idx="0"/>
          <a:effectRef idx="0"/>
          <a:fontRef idx="minor"/>
        </p:style>
      </p:sp>
      <p:sp>
        <p:nvSpPr>
          <p:cNvPr id="288" name="CustomShape 15"/>
          <p:cNvSpPr/>
          <p:nvPr/>
        </p:nvSpPr>
        <p:spPr>
          <a:xfrm rot="16200000">
            <a:off x="4305240" y="4057920"/>
            <a:ext cx="1523520" cy="380520"/>
          </a:xfrm>
          <a:prstGeom prst="rect">
            <a:avLst/>
          </a:prstGeom>
          <a:solidFill>
            <a:schemeClr val="accent1"/>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allegations</a:t>
            </a:r>
            <a:endParaRPr b="0" lang="en-US" sz="1400" spc="-1" strike="noStrike">
              <a:latin typeface="Arial"/>
            </a:endParaRPr>
          </a:p>
        </p:txBody>
      </p:sp>
      <p:sp>
        <p:nvSpPr>
          <p:cNvPr id="289" name="CustomShape 16"/>
          <p:cNvSpPr/>
          <p:nvPr/>
        </p:nvSpPr>
        <p:spPr>
          <a:xfrm rot="16200000">
            <a:off x="4991040" y="4286520"/>
            <a:ext cx="1066320" cy="380520"/>
          </a:xfrm>
          <a:prstGeom prst="rect">
            <a:avLst/>
          </a:prstGeom>
          <a:solidFill>
            <a:schemeClr val="accent1"/>
          </a:solidFill>
          <a:ln w="9360">
            <a:solidFill>
              <a:schemeClr val="tx1"/>
            </a:solidFill>
            <a:miter/>
          </a:ln>
        </p:spPr>
        <p:style>
          <a:lnRef idx="0"/>
          <a:fillRef idx="0"/>
          <a:effectRef idx="0"/>
          <a:fontRef idx="minor"/>
        </p:style>
      </p:sp>
      <p:sp>
        <p:nvSpPr>
          <p:cNvPr id="290" name="CustomShape 17"/>
          <p:cNvSpPr/>
          <p:nvPr/>
        </p:nvSpPr>
        <p:spPr>
          <a:xfrm rot="16200000">
            <a:off x="5676840" y="4515120"/>
            <a:ext cx="609120" cy="380520"/>
          </a:xfrm>
          <a:prstGeom prst="rect">
            <a:avLst/>
          </a:prstGeom>
          <a:solidFill>
            <a:schemeClr val="accent1"/>
          </a:solidFill>
          <a:ln w="9360">
            <a:solidFill>
              <a:schemeClr val="tx1"/>
            </a:solidFill>
            <a:miter/>
          </a:ln>
        </p:spPr>
        <p:style>
          <a:lnRef idx="0"/>
          <a:fillRef idx="0"/>
          <a:effectRef idx="0"/>
          <a:fontRef idx="minor"/>
        </p:style>
      </p:sp>
      <p:sp>
        <p:nvSpPr>
          <p:cNvPr id="291" name="CustomShape 18"/>
          <p:cNvSpPr/>
          <p:nvPr/>
        </p:nvSpPr>
        <p:spPr>
          <a:xfrm rot="16200000">
            <a:off x="6345360" y="4195440"/>
            <a:ext cx="1142640" cy="33372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attack</a:t>
            </a:r>
            <a:endParaRPr b="0" lang="en-US" sz="1600" spc="-1" strike="noStrike">
              <a:latin typeface="Arial"/>
            </a:endParaRPr>
          </a:p>
        </p:txBody>
      </p:sp>
      <p:sp>
        <p:nvSpPr>
          <p:cNvPr id="292" name="CustomShape 19"/>
          <p:cNvSpPr/>
          <p:nvPr/>
        </p:nvSpPr>
        <p:spPr>
          <a:xfrm rot="16200000">
            <a:off x="6134040" y="4515120"/>
            <a:ext cx="609120" cy="380520"/>
          </a:xfrm>
          <a:prstGeom prst="rect">
            <a:avLst/>
          </a:prstGeom>
          <a:solidFill>
            <a:schemeClr val="accent1"/>
          </a:solidFill>
          <a:ln w="9360">
            <a:solidFill>
              <a:schemeClr val="tx1"/>
            </a:solidFill>
            <a:miter/>
          </a:ln>
        </p:spPr>
        <p:style>
          <a:lnRef idx="0"/>
          <a:fillRef idx="0"/>
          <a:effectRef idx="0"/>
          <a:fontRef idx="minor"/>
        </p:style>
      </p:sp>
      <p:sp>
        <p:nvSpPr>
          <p:cNvPr id="293" name="CustomShape 20"/>
          <p:cNvSpPr/>
          <p:nvPr/>
        </p:nvSpPr>
        <p:spPr>
          <a:xfrm rot="16200000">
            <a:off x="6758280" y="4195440"/>
            <a:ext cx="1142640" cy="33372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man</a:t>
            </a:r>
            <a:endParaRPr b="0" lang="en-US" sz="1600" spc="-1" strike="noStrike">
              <a:latin typeface="Arial"/>
            </a:endParaRPr>
          </a:p>
        </p:txBody>
      </p:sp>
      <p:sp>
        <p:nvSpPr>
          <p:cNvPr id="294" name="CustomShape 21"/>
          <p:cNvSpPr/>
          <p:nvPr/>
        </p:nvSpPr>
        <p:spPr>
          <a:xfrm rot="16200000">
            <a:off x="7215480" y="4195440"/>
            <a:ext cx="1142640" cy="33372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799"/>
              </a:spcBef>
            </a:pPr>
            <a:r>
              <a:rPr b="0" lang="en-US" sz="1600" spc="-1" strike="noStrike">
                <a:solidFill>
                  <a:srgbClr val="000000"/>
                </a:solidFill>
                <a:latin typeface="Arial"/>
                <a:ea typeface="ＭＳ Ｐゴシック"/>
              </a:rPr>
              <a:t>outcome</a:t>
            </a:r>
            <a:endParaRPr b="0" lang="en-US" sz="1600" spc="-1" strike="noStrike">
              <a:latin typeface="Arial"/>
            </a:endParaRPr>
          </a:p>
        </p:txBody>
      </p:sp>
      <p:sp>
        <p:nvSpPr>
          <p:cNvPr id="295" name="CustomShape 22"/>
          <p:cNvSpPr/>
          <p:nvPr/>
        </p:nvSpPr>
        <p:spPr>
          <a:xfrm>
            <a:off x="8001000" y="4324320"/>
            <a:ext cx="533160" cy="577800"/>
          </a:xfrm>
          <a:prstGeom prst="rect">
            <a:avLst/>
          </a:prstGeom>
          <a:noFill/>
          <a:ln>
            <a:noFill/>
          </a:ln>
        </p:spPr>
        <p:style>
          <a:lnRef idx="0"/>
          <a:fillRef idx="0"/>
          <a:effectRef idx="0"/>
          <a:fontRef idx="minor"/>
        </p:style>
        <p:txBody>
          <a:bodyPr lIns="90000" rIns="90000" tIns="45000" bIns="45000">
            <a:spAutoFit/>
          </a:bodyPr>
          <a:p>
            <a:pPr>
              <a:lnSpc>
                <a:spcPct val="100000"/>
              </a:lnSpc>
              <a:spcBef>
                <a:spcPts val="1599"/>
              </a:spcBef>
            </a:pPr>
            <a:r>
              <a:rPr b="0" lang="en-US" sz="3200" spc="-1" strike="noStrike">
                <a:solidFill>
                  <a:srgbClr val="000000"/>
                </a:solidFill>
                <a:latin typeface="Arial"/>
                <a:ea typeface="ＭＳ Ｐゴシック"/>
              </a:rPr>
              <a:t>…</a:t>
            </a:r>
            <a:endParaRPr b="0" lang="en-US" sz="3200" spc="-1" strike="noStrike">
              <a:latin typeface="Arial"/>
            </a:endParaRPr>
          </a:p>
        </p:txBody>
      </p:sp>
      <p:sp>
        <p:nvSpPr>
          <p:cNvPr id="296" name="CustomShape 23"/>
          <p:cNvSpPr/>
          <p:nvPr/>
        </p:nvSpPr>
        <p:spPr>
          <a:xfrm rot="16200000">
            <a:off x="4419720" y="4172400"/>
            <a:ext cx="1294920" cy="380520"/>
          </a:xfrm>
          <a:prstGeom prst="rect">
            <a:avLst/>
          </a:prstGeom>
          <a:solidFill>
            <a:srgbClr val="ff9999"/>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allegations</a:t>
            </a:r>
            <a:endParaRPr b="0" lang="en-US" sz="1400" spc="-1" strike="noStrike">
              <a:latin typeface="Arial"/>
            </a:endParaRPr>
          </a:p>
        </p:txBody>
      </p:sp>
      <p:sp>
        <p:nvSpPr>
          <p:cNvPr id="297" name="CustomShape 24"/>
          <p:cNvSpPr/>
          <p:nvPr/>
        </p:nvSpPr>
        <p:spPr>
          <a:xfrm rot="16200000">
            <a:off x="5105520" y="4401000"/>
            <a:ext cx="837720" cy="380520"/>
          </a:xfrm>
          <a:prstGeom prst="rect">
            <a:avLst/>
          </a:prstGeom>
          <a:solidFill>
            <a:srgbClr val="ff9999"/>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400" spc="-1" strike="noStrike">
                <a:solidFill>
                  <a:srgbClr val="000000"/>
                </a:solidFill>
                <a:latin typeface="Lucida Sans"/>
                <a:ea typeface="ＭＳ Ｐゴシック"/>
              </a:rPr>
              <a:t>reports</a:t>
            </a:r>
            <a:endParaRPr b="0" lang="en-US" sz="1400" spc="-1" strike="noStrike">
              <a:latin typeface="Arial"/>
            </a:endParaRPr>
          </a:p>
        </p:txBody>
      </p:sp>
      <p:sp>
        <p:nvSpPr>
          <p:cNvPr id="298" name="CustomShape 25"/>
          <p:cNvSpPr/>
          <p:nvPr/>
        </p:nvSpPr>
        <p:spPr>
          <a:xfrm rot="16200000">
            <a:off x="5753160" y="4591440"/>
            <a:ext cx="456840" cy="380520"/>
          </a:xfrm>
          <a:prstGeom prst="rect">
            <a:avLst/>
          </a:prstGeom>
          <a:solidFill>
            <a:srgbClr val="ff9999"/>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200" spc="-1" strike="noStrike">
                <a:solidFill>
                  <a:srgbClr val="000000"/>
                </a:solidFill>
                <a:latin typeface="Lucida Sans"/>
                <a:ea typeface="ＭＳ Ｐゴシック"/>
              </a:rPr>
              <a:t>claims</a:t>
            </a:r>
            <a:endParaRPr b="0" lang="en-US" sz="1200" spc="-1" strike="noStrike">
              <a:latin typeface="Arial"/>
            </a:endParaRPr>
          </a:p>
        </p:txBody>
      </p:sp>
      <p:sp>
        <p:nvSpPr>
          <p:cNvPr id="299" name="CustomShape 26"/>
          <p:cNvSpPr/>
          <p:nvPr/>
        </p:nvSpPr>
        <p:spPr>
          <a:xfrm rot="16200000">
            <a:off x="6210360" y="4591440"/>
            <a:ext cx="456840" cy="380520"/>
          </a:xfrm>
          <a:prstGeom prst="rect">
            <a:avLst/>
          </a:prstGeom>
          <a:solidFill>
            <a:srgbClr val="ff9999"/>
          </a:solidFill>
          <a:ln w="9360">
            <a:solidFill>
              <a:schemeClr val="tx1"/>
            </a:solidFill>
            <a:miter/>
          </a:ln>
        </p:spPr>
        <p:style>
          <a:lnRef idx="0"/>
          <a:fillRef idx="0"/>
          <a:effectRef idx="0"/>
          <a:fontRef idx="minor"/>
        </p:style>
        <p:txBody>
          <a:bodyPr wrap="none" lIns="90000" rIns="90000" tIns="45000" bIns="45000" anchor="ctr">
            <a:noAutofit/>
          </a:bodyPr>
          <a:p>
            <a:pPr algn="ctr">
              <a:lnSpc>
                <a:spcPct val="100000"/>
              </a:lnSpc>
            </a:pPr>
            <a:r>
              <a:rPr b="0" lang="en-US" sz="1000" spc="-1" strike="noStrike">
                <a:solidFill>
                  <a:srgbClr val="000000"/>
                </a:solidFill>
                <a:latin typeface="Lucida Sans"/>
                <a:ea typeface="ＭＳ Ｐゴシック"/>
              </a:rPr>
              <a:t>request</a:t>
            </a:r>
            <a:endParaRPr b="0" lang="en-US" sz="1000" spc="-1" strike="noStrike">
              <a:latin typeface="Arial"/>
            </a:endParaRPr>
          </a:p>
        </p:txBody>
      </p:sp>
      <p:sp>
        <p:nvSpPr>
          <p:cNvPr id="300" name="CustomShape 27"/>
          <p:cNvSpPr/>
          <p:nvPr/>
        </p:nvSpPr>
        <p:spPr>
          <a:xfrm rot="16200000">
            <a:off x="6858000" y="4781880"/>
            <a:ext cx="75960" cy="380520"/>
          </a:xfrm>
          <a:prstGeom prst="rect">
            <a:avLst/>
          </a:prstGeom>
          <a:solidFill>
            <a:srgbClr val="ff9999"/>
          </a:solidFill>
          <a:ln w="9360">
            <a:solidFill>
              <a:schemeClr val="tx1"/>
            </a:solidFill>
            <a:miter/>
          </a:ln>
        </p:spPr>
        <p:style>
          <a:lnRef idx="0"/>
          <a:fillRef idx="0"/>
          <a:effectRef idx="0"/>
          <a:fontRef idx="minor"/>
        </p:style>
      </p:sp>
      <p:sp>
        <p:nvSpPr>
          <p:cNvPr id="301" name="CustomShape 28"/>
          <p:cNvSpPr/>
          <p:nvPr/>
        </p:nvSpPr>
        <p:spPr>
          <a:xfrm rot="16200000">
            <a:off x="7315200" y="4781880"/>
            <a:ext cx="75960" cy="380520"/>
          </a:xfrm>
          <a:prstGeom prst="rect">
            <a:avLst/>
          </a:prstGeom>
          <a:solidFill>
            <a:srgbClr val="ff9999"/>
          </a:solidFill>
          <a:ln w="9360">
            <a:solidFill>
              <a:schemeClr val="tx1"/>
            </a:solidFill>
            <a:miter/>
          </a:ln>
        </p:spPr>
        <p:style>
          <a:lnRef idx="0"/>
          <a:fillRef idx="0"/>
          <a:effectRef idx="0"/>
          <a:fontRef idx="minor"/>
        </p:style>
      </p:sp>
      <p:sp>
        <p:nvSpPr>
          <p:cNvPr id="302" name="CustomShape 29"/>
          <p:cNvSpPr/>
          <p:nvPr/>
        </p:nvSpPr>
        <p:spPr>
          <a:xfrm rot="16200000">
            <a:off x="7772400" y="4781880"/>
            <a:ext cx="75960" cy="380520"/>
          </a:xfrm>
          <a:prstGeom prst="rect">
            <a:avLst/>
          </a:prstGeom>
          <a:solidFill>
            <a:srgbClr val="ff9999"/>
          </a:solidFill>
          <a:ln w="9360">
            <a:solidFill>
              <a:schemeClr val="tx1"/>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1371600" y="56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Reminder: The Chain Rule</a:t>
            </a:r>
            <a:endParaRPr b="0" lang="en-US" sz="3200" spc="-1" strike="noStrike">
              <a:solidFill>
                <a:srgbClr val="000000"/>
              </a:solidFill>
              <a:latin typeface="Lucida Sans"/>
            </a:endParaRPr>
          </a:p>
        </p:txBody>
      </p:sp>
      <p:sp>
        <p:nvSpPr>
          <p:cNvPr id="148" name="TextShape 2"/>
          <p:cNvSpPr txBox="1"/>
          <p:nvPr/>
        </p:nvSpPr>
        <p:spPr>
          <a:xfrm>
            <a:off x="304920" y="1064520"/>
            <a:ext cx="8534160" cy="3657240"/>
          </a:xfrm>
          <a:prstGeom prst="rect">
            <a:avLst/>
          </a:prstGeom>
          <a:noFill/>
          <a:ln>
            <a:noFill/>
          </a:ln>
        </p:spPr>
        <p:txBody>
          <a:bodyPr>
            <a:noAutofit/>
          </a:bodyPr>
          <a:p>
            <a:pPr marL="343080" indent="-34272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Recall the definition of conditional probabilities</a:t>
            </a:r>
            <a:endParaRPr b="0" lang="en-US" sz="2600" spc="-1" strike="noStrike">
              <a:solidFill>
                <a:srgbClr val="000000"/>
              </a:solidFill>
              <a:latin typeface="Calibri"/>
            </a:endParaRPr>
          </a:p>
          <a:p>
            <a:pPr marL="457200">
              <a:lnSpc>
                <a:spcPct val="100000"/>
              </a:lnSpc>
              <a:spcBef>
                <a:spcPts val="720"/>
              </a:spcBef>
            </a:pPr>
            <a:r>
              <a:rPr b="1" lang="en-US" sz="2200" spc="-1" strike="noStrike">
                <a:solidFill>
                  <a:srgbClr val="000000"/>
                </a:solidFill>
                <a:latin typeface="Calibri"/>
                <a:ea typeface="ＭＳ Ｐゴシック"/>
              </a:rPr>
              <a:t>p(B|A) = P(A,B)/P(A)</a:t>
            </a:r>
            <a:r>
              <a:rPr b="0" lang="en-US" sz="3200" spc="-1" strike="noStrike">
                <a:solidFill>
                  <a:srgbClr val="000000"/>
                </a:solidFill>
                <a:latin typeface="Calibri"/>
                <a:ea typeface="ＭＳ Ｐゴシック"/>
              </a:rPr>
              <a:t>	</a:t>
            </a:r>
            <a:r>
              <a:rPr b="0" lang="en-US" sz="1800" spc="-1" strike="noStrike">
                <a:solidFill>
                  <a:srgbClr val="000000"/>
                </a:solidFill>
                <a:latin typeface="Calibri"/>
                <a:ea typeface="ＭＳ Ｐゴシック"/>
              </a:rPr>
              <a:t>Rewriting:   </a:t>
            </a:r>
            <a:r>
              <a:rPr b="1" lang="en-US" sz="2200" spc="-1" strike="noStrike">
                <a:solidFill>
                  <a:srgbClr val="000000"/>
                </a:solidFill>
                <a:latin typeface="Calibri"/>
                <a:ea typeface="ＭＳ Ｐゴシック"/>
              </a:rPr>
              <a:t>P(A,B) = P(A)P(B|A)</a:t>
            </a:r>
            <a:endParaRPr b="0" lang="en-US" sz="2200" spc="-1" strike="noStrike">
              <a:solidFill>
                <a:srgbClr val="000000"/>
              </a:solidFill>
              <a:latin typeface="Calibri"/>
            </a:endParaRPr>
          </a:p>
          <a:p>
            <a:pPr marL="457200">
              <a:lnSpc>
                <a:spcPct val="100000"/>
              </a:lnSpc>
              <a:spcBef>
                <a:spcPts val="400"/>
              </a:spcBef>
            </a:pPr>
            <a:endParaRPr b="0" lang="en-US" sz="22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More variables:</a:t>
            </a:r>
            <a:endParaRPr b="0" lang="en-US" sz="2600" spc="-1" strike="noStrike">
              <a:solidFill>
                <a:srgbClr val="000000"/>
              </a:solidFill>
              <a:latin typeface="Calibri"/>
            </a:endParaRPr>
          </a:p>
          <a:p>
            <a:pPr marL="457200">
              <a:lnSpc>
                <a:spcPct val="100000"/>
              </a:lnSpc>
              <a:spcBef>
                <a:spcPts val="479"/>
              </a:spcBef>
            </a:pPr>
            <a:r>
              <a:rPr b="0" lang="en-US" sz="2200" spc="-1" strike="noStrike">
                <a:solidFill>
                  <a:srgbClr val="000000"/>
                </a:solidFill>
                <a:latin typeface="Calibri"/>
                <a:ea typeface="ＭＳ Ｐゴシック"/>
              </a:rPr>
              <a:t> </a:t>
            </a:r>
            <a:r>
              <a:rPr b="0" lang="en-US" sz="2200" spc="-1" strike="noStrike">
                <a:solidFill>
                  <a:srgbClr val="000000"/>
                </a:solidFill>
                <a:latin typeface="Calibri"/>
                <a:ea typeface="ＭＳ Ｐゴシック"/>
              </a:rPr>
              <a:t>P(A,B,C,D) = P(A)P(B|A)P(C|A,B)P(D|A,B,C)</a:t>
            </a:r>
            <a:endParaRPr b="0" lang="en-US" sz="22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600" spc="-1" strike="noStrike">
                <a:solidFill>
                  <a:srgbClr val="000000"/>
                </a:solidFill>
                <a:latin typeface="Calibri"/>
                <a:ea typeface="ＭＳ Ｐゴシック"/>
              </a:rPr>
              <a:t>The Chain Rule in General</a:t>
            </a:r>
            <a:endParaRPr b="0" lang="en-US" sz="2600" spc="-1" strike="noStrike">
              <a:solidFill>
                <a:srgbClr val="000000"/>
              </a:solidFill>
              <a:latin typeface="Calibri"/>
            </a:endParaRPr>
          </a:p>
          <a:p>
            <a:pPr marL="343080" indent="-342720">
              <a:lnSpc>
                <a:spcPct val="100000"/>
              </a:lnSpc>
              <a:spcBef>
                <a:spcPts val="561"/>
              </a:spcBef>
            </a:pPr>
            <a:r>
              <a:rPr b="0" lang="en-US" sz="2600" spc="-1" strike="noStrike">
                <a:solidFill>
                  <a:srgbClr val="000000"/>
                </a:solidFill>
                <a:latin typeface="Calibri"/>
                <a:ea typeface="ＭＳ Ｐゴシック"/>
              </a:rPr>
              <a:t>  </a:t>
            </a:r>
            <a:r>
              <a:rPr b="0" lang="en-US" sz="2600" spc="-1" strike="noStrike">
                <a:solidFill>
                  <a:srgbClr val="000000"/>
                </a:solidFill>
                <a:latin typeface="Calibri"/>
                <a:ea typeface="ＭＳ Ｐゴシック"/>
              </a:rPr>
              <a:t>P(x</a:t>
            </a:r>
            <a:r>
              <a:rPr b="0" lang="en-US" sz="2600" spc="-1" strike="noStrike" baseline="-25000">
                <a:solidFill>
                  <a:srgbClr val="000000"/>
                </a:solidFill>
                <a:latin typeface="Calibri"/>
                <a:ea typeface="ＭＳ Ｐゴシック"/>
              </a:rPr>
              <a:t>1</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2</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3</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n</a:t>
            </a:r>
            <a:r>
              <a:rPr b="0" lang="en-US" sz="2600" spc="-1" strike="noStrike">
                <a:solidFill>
                  <a:srgbClr val="000000"/>
                </a:solidFill>
                <a:latin typeface="Calibri"/>
                <a:ea typeface="ＭＳ Ｐゴシック"/>
              </a:rPr>
              <a:t>) = P(x</a:t>
            </a:r>
            <a:r>
              <a:rPr b="0" lang="en-US" sz="2600" spc="-1" strike="noStrike" baseline="-25000">
                <a:solidFill>
                  <a:srgbClr val="000000"/>
                </a:solidFill>
                <a:latin typeface="Calibri"/>
                <a:ea typeface="ＭＳ Ｐゴシック"/>
              </a:rPr>
              <a:t>1</a:t>
            </a:r>
            <a:r>
              <a:rPr b="0" lang="en-US" sz="2600" spc="-1" strike="noStrike">
                <a:solidFill>
                  <a:srgbClr val="000000"/>
                </a:solidFill>
                <a:latin typeface="Calibri"/>
                <a:ea typeface="ＭＳ Ｐゴシック"/>
              </a:rPr>
              <a:t>)P(x</a:t>
            </a:r>
            <a:r>
              <a:rPr b="0" lang="en-US" sz="2600" spc="-1" strike="noStrike" baseline="-25000">
                <a:solidFill>
                  <a:srgbClr val="000000"/>
                </a:solidFill>
                <a:latin typeface="Calibri"/>
                <a:ea typeface="ＭＳ Ｐゴシック"/>
              </a:rPr>
              <a:t>2</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1</a:t>
            </a:r>
            <a:r>
              <a:rPr b="0" lang="en-US" sz="2600" spc="-1" strike="noStrike">
                <a:solidFill>
                  <a:srgbClr val="000000"/>
                </a:solidFill>
                <a:latin typeface="Calibri"/>
                <a:ea typeface="ＭＳ Ｐゴシック"/>
              </a:rPr>
              <a:t>)P(x</a:t>
            </a:r>
            <a:r>
              <a:rPr b="0" lang="en-US" sz="2600" spc="-1" strike="noStrike" baseline="-25000">
                <a:solidFill>
                  <a:srgbClr val="000000"/>
                </a:solidFill>
                <a:latin typeface="Calibri"/>
                <a:ea typeface="ＭＳ Ｐゴシック"/>
              </a:rPr>
              <a:t>3</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1</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2</a:t>
            </a:r>
            <a:r>
              <a:rPr b="0" lang="en-US" sz="2600" spc="-1" strike="noStrike">
                <a:solidFill>
                  <a:srgbClr val="000000"/>
                </a:solidFill>
                <a:latin typeface="Calibri"/>
                <a:ea typeface="ＭＳ Ｐゴシック"/>
              </a:rPr>
              <a:t>)…P(x</a:t>
            </a:r>
            <a:r>
              <a:rPr b="0" lang="en-US" sz="2600" spc="-1" strike="noStrike" baseline="-25000">
                <a:solidFill>
                  <a:srgbClr val="000000"/>
                </a:solidFill>
                <a:latin typeface="Calibri"/>
                <a:ea typeface="ＭＳ Ｐゴシック"/>
              </a:rPr>
              <a:t>n</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1</a:t>
            </a:r>
            <a:r>
              <a:rPr b="0" lang="en-US" sz="2600" spc="-1" strike="noStrike">
                <a:solidFill>
                  <a:srgbClr val="000000"/>
                </a:solidFill>
                <a:latin typeface="Calibri"/>
                <a:ea typeface="ＭＳ Ｐゴシック"/>
              </a:rPr>
              <a:t>,…,x</a:t>
            </a:r>
            <a:r>
              <a:rPr b="0" lang="en-US" sz="2600" spc="-1" strike="noStrike" baseline="-25000">
                <a:solidFill>
                  <a:srgbClr val="000000"/>
                </a:solidFill>
                <a:latin typeface="Calibri"/>
                <a:ea typeface="ＭＳ Ｐゴシック"/>
              </a:rPr>
              <a:t>n-1</a:t>
            </a:r>
            <a:r>
              <a:rPr b="0" lang="en-US" sz="2600" spc="-1" strike="noStrike">
                <a:solidFill>
                  <a:srgbClr val="000000"/>
                </a:solidFill>
                <a:latin typeface="Calibri"/>
                <a:ea typeface="ＭＳ Ｐゴシック"/>
              </a:rPr>
              <a:t>)</a:t>
            </a:r>
            <a:endParaRPr b="0" lang="en-US" sz="2600" spc="-1" strike="noStrike">
              <a:solidFill>
                <a:srgbClr val="000000"/>
              </a:solidFill>
              <a:latin typeface="Calibri"/>
            </a:endParaRPr>
          </a:p>
          <a:p>
            <a:pPr marL="343080" indent="-342720">
              <a:lnSpc>
                <a:spcPct val="100000"/>
              </a:lnSpc>
              <a:spcBef>
                <a:spcPts val="479"/>
              </a:spcBef>
            </a:pPr>
            <a:endParaRPr b="0" lang="en-US" sz="26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48">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148">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nodeType="clickEffect" fill="hold" presetClass="entr" presetID="1">
                                  <p:stCondLst>
                                    <p:cond delay="0"/>
                                  </p:stCondLst>
                                  <p:childTnLst>
                                    <p:set>
                                      <p:cBhvr>
                                        <p:cTn id="66" dur="1" fill="hold">
                                          <p:stCondLst>
                                            <p:cond delay="0"/>
                                          </p:stCondLst>
                                        </p:cTn>
                                        <p:tgtEl>
                                          <p:spTgt spid="148">
                                            <p:txEl>
                                              <p:pRg st="3" end="3"/>
                                            </p:txEl>
                                          </p:spTgt>
                                        </p:tgtEl>
                                        <p:attrNameLst>
                                          <p:attrName>style.visibility</p:attrName>
                                        </p:attrNameLst>
                                      </p:cBhvr>
                                      <p:to>
                                        <p:strVal val="visible"/>
                                      </p:to>
                                    </p:set>
                                  </p:childTnLst>
                                </p:cTn>
                              </p:par>
                              <p:par>
                                <p:cTn id="67" nodeType="withEffect" fill="hold" presetClass="entr" presetID="1">
                                  <p:stCondLst>
                                    <p:cond delay="0"/>
                                  </p:stCondLst>
                                  <p:childTnLst>
                                    <p:set>
                                      <p:cBhvr>
                                        <p:cTn id="68" dur="1" fill="hold">
                                          <p:stCondLst>
                                            <p:cond delay="0"/>
                                          </p:stCondLst>
                                        </p:cTn>
                                        <p:tgtEl>
                                          <p:spTgt spid="148">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148">
                                            <p:txEl>
                                              <p:pRg st="5" end="5"/>
                                            </p:txEl>
                                          </p:spTgt>
                                        </p:tgtEl>
                                        <p:attrNameLst>
                                          <p:attrName>style.visibility</p:attrName>
                                        </p:attrNameLst>
                                      </p:cBhvr>
                                      <p:to>
                                        <p:strVal val="visible"/>
                                      </p:to>
                                    </p:set>
                                  </p:childTnLst>
                                </p:cTn>
                              </p:par>
                              <p:par>
                                <p:cTn id="73" nodeType="withEffect" fill="hold" presetClass="entr" presetID="1">
                                  <p:stCondLst>
                                    <p:cond delay="0"/>
                                  </p:stCondLst>
                                  <p:childTnLst>
                                    <p:set>
                                      <p:cBhvr>
                                        <p:cTn id="74" dur="1" fill="hold">
                                          <p:stCondLst>
                                            <p:cond delay="0"/>
                                          </p:stCondLst>
                                        </p:cTn>
                                        <p:tgtEl>
                                          <p:spTgt spid="148">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TextShape 1"/>
          <p:cNvSpPr txBox="1"/>
          <p:nvPr/>
        </p:nvSpPr>
        <p:spPr>
          <a:xfrm>
            <a:off x="1828800" y="3240"/>
            <a:ext cx="7162560" cy="96804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Add-one estimation</a:t>
            </a:r>
            <a:endParaRPr b="0" lang="en-US" sz="3200" spc="-1" strike="noStrike">
              <a:solidFill>
                <a:srgbClr val="000000"/>
              </a:solidFill>
              <a:latin typeface="Lucida Sans"/>
            </a:endParaRPr>
          </a:p>
        </p:txBody>
      </p:sp>
      <p:sp>
        <p:nvSpPr>
          <p:cNvPr id="304"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Also called Laplace smoothing</a:t>
            </a: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Pretend we saw each word one more time than we did</a:t>
            </a: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Just add one to all the counts!</a:t>
            </a:r>
            <a:endParaRPr b="0" lang="en-US" sz="2800" spc="-1" strike="noStrike">
              <a:solidFill>
                <a:srgbClr val="000000"/>
              </a:solidFill>
              <a:latin typeface="Calibri"/>
            </a:endParaRPr>
          </a:p>
          <a:p>
            <a:pPr>
              <a:lnSpc>
                <a:spcPct val="100000"/>
              </a:lnSpc>
              <a:spcBef>
                <a:spcPts val="561"/>
              </a:spcBef>
            </a:pP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MLE estimate:</a:t>
            </a:r>
            <a:endParaRPr b="0" lang="en-US" sz="2800" spc="-1" strike="noStrike">
              <a:solidFill>
                <a:srgbClr val="000000"/>
              </a:solidFill>
              <a:latin typeface="Calibri"/>
            </a:endParaRPr>
          </a:p>
          <a:p>
            <a:pPr>
              <a:lnSpc>
                <a:spcPct val="100000"/>
              </a:lnSpc>
              <a:spcBef>
                <a:spcPts val="561"/>
              </a:spcBef>
            </a:pP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Add-1 estimate:</a:t>
            </a:r>
            <a:endParaRPr b="0" lang="en-US" sz="2800" spc="-1" strike="noStrike">
              <a:solidFill>
                <a:srgbClr val="000000"/>
              </a:solidFill>
              <a:latin typeface="Calibri"/>
            </a:endParaRPr>
          </a:p>
          <a:p>
            <a:pPr>
              <a:lnSpc>
                <a:spcPct val="100000"/>
              </a:lnSpc>
              <a:spcBef>
                <a:spcPts val="561"/>
              </a:spcBef>
            </a:pPr>
            <a:endParaRPr b="0" lang="en-US" sz="2800" spc="-1" strike="noStrike">
              <a:solidFill>
                <a:srgbClr val="000000"/>
              </a:solidFill>
              <a:latin typeface="Calibri"/>
            </a:endParaRPr>
          </a:p>
        </p:txBody>
      </p:sp>
      <p:pic>
        <p:nvPicPr>
          <p:cNvPr id="305" name="" descr=""/>
          <p:cNvPicPr/>
          <p:nvPr/>
        </p:nvPicPr>
        <p:blipFill>
          <a:blip r:embed="rId1"/>
          <a:stretch/>
        </p:blipFill>
        <p:spPr>
          <a:xfrm>
            <a:off x="4038480" y="2870280"/>
            <a:ext cx="3720960" cy="990720"/>
          </a:xfrm>
          <a:prstGeom prst="rect">
            <a:avLst/>
          </a:prstGeom>
          <a:ln>
            <a:noFill/>
          </a:ln>
        </p:spPr>
      </p:pic>
      <p:pic>
        <p:nvPicPr>
          <p:cNvPr id="306" name="" descr=""/>
          <p:cNvPicPr/>
          <p:nvPr/>
        </p:nvPicPr>
        <p:blipFill>
          <a:blip r:embed="rId2"/>
          <a:stretch/>
        </p:blipFill>
        <p:spPr>
          <a:xfrm>
            <a:off x="3911760" y="4089240"/>
            <a:ext cx="4241880" cy="990720"/>
          </a:xfrm>
          <a:prstGeom prst="rect">
            <a:avLst/>
          </a:prstGeom>
          <a:ln>
            <a:noFill/>
          </a:ln>
        </p:spPr>
      </p:pic>
    </p:spTree>
  </p:cSld>
  <mc:AlternateContent>
    <mc:Choice Requires="p14">
      <p:transition spd="slow" p14:dur="2000"/>
    </mc:Choice>
    <mc:Fallback>
      <p:transition spd="slow"/>
    </mc:Fallback>
  </mc:AlternateContent>
  <p:timing>
    <p:tnLst>
      <p:par>
        <p:cTn id="391" dur="indefinite" restart="never" nodeType="tmRoot">
          <p:childTnLst>
            <p:seq>
              <p:cTn id="392" dur="indefinite" nodeType="mainSeq">
                <p:childTnLst>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304">
                                            <p:txEl>
                                              <p:pRg st="2" end="2"/>
                                            </p:txEl>
                                          </p:spTgt>
                                        </p:tgtEl>
                                        <p:attrNameLst>
                                          <p:attrName>style.visibility</p:attrName>
                                        </p:attrNameLst>
                                      </p:cBhvr>
                                      <p:to>
                                        <p:strVal val="visible"/>
                                      </p:to>
                                    </p:set>
                                  </p:childTnLst>
                                </p:cTn>
                              </p:par>
                            </p:childTnLst>
                          </p:cTn>
                        </p:par>
                      </p:childTnLst>
                    </p:cTn>
                  </p:par>
                  <p:par>
                    <p:cTn id="397" fill="hold">
                      <p:stCondLst>
                        <p:cond delay="indefinite"/>
                      </p:stCondLst>
                      <p:childTnLst>
                        <p:par>
                          <p:cTn id="398" fill="hold">
                            <p:stCondLst>
                              <p:cond delay="0"/>
                            </p:stCondLst>
                            <p:childTnLst>
                              <p:par>
                                <p:cTn id="399" nodeType="clickEffect" fill="hold" presetClass="entr" presetID="1">
                                  <p:stCondLst>
                                    <p:cond delay="0"/>
                                  </p:stCondLst>
                                  <p:childTnLst>
                                    <p:set>
                                      <p:cBhvr>
                                        <p:cTn id="400" dur="1" fill="hold">
                                          <p:stCondLst>
                                            <p:cond delay="0"/>
                                          </p:stCondLst>
                                        </p:cTn>
                                        <p:tgtEl>
                                          <p:spTgt spid="304">
                                            <p:txEl>
                                              <p:pRg st="4" end="4"/>
                                            </p:txEl>
                                          </p:spTgt>
                                        </p:tgtEl>
                                        <p:attrNameLst>
                                          <p:attrName>style.visibility</p:attrName>
                                        </p:attrNameLst>
                                      </p:cBhvr>
                                      <p:to>
                                        <p:strVal val="visible"/>
                                      </p:to>
                                    </p:set>
                                  </p:childTnLst>
                                </p:cTn>
                              </p:par>
                            </p:childTnLst>
                          </p:cTn>
                        </p:par>
                      </p:childTnLst>
                    </p:cTn>
                  </p:par>
                  <p:par>
                    <p:cTn id="401" fill="hold">
                      <p:stCondLst>
                        <p:cond delay="indefinite"/>
                      </p:stCondLst>
                      <p:childTnLst>
                        <p:par>
                          <p:cTn id="402" fill="hold">
                            <p:stCondLst>
                              <p:cond delay="0"/>
                            </p:stCondLst>
                            <p:childTnLst>
                              <p:par>
                                <p:cTn id="403" nodeType="clickEffect" fill="hold" presetClass="entr" presetID="1">
                                  <p:stCondLst>
                                    <p:cond delay="0"/>
                                  </p:stCondLst>
                                  <p:childTnLst>
                                    <p:set>
                                      <p:cBhvr>
                                        <p:cTn id="404" dur="1" fill="hold">
                                          <p:stCondLst>
                                            <p:cond delay="0"/>
                                          </p:stCondLst>
                                        </p:cTn>
                                        <p:tgtEl>
                                          <p:spTgt spid="-1"/>
                                        </p:tgtEl>
                                        <p:attrNameLst>
                                          <p:attrName>style.visibility</p:attrName>
                                        </p:attrNameLst>
                                      </p:cBhvr>
                                      <p:to>
                                        <p:strVal val="visible"/>
                                      </p:to>
                                    </p:set>
                                  </p:childTnLst>
                                </p:cTn>
                              </p:par>
                            </p:childTnLst>
                          </p:cTn>
                        </p:par>
                      </p:childTnLst>
                    </p:cTn>
                  </p:par>
                  <p:par>
                    <p:cTn id="405" fill="hold">
                      <p:stCondLst>
                        <p:cond delay="indefinite"/>
                      </p:stCondLst>
                      <p:childTnLst>
                        <p:par>
                          <p:cTn id="406" fill="hold">
                            <p:stCondLst>
                              <p:cond delay="0"/>
                            </p:stCondLst>
                            <p:childTnLst>
                              <p:par>
                                <p:cTn id="407" nodeType="clickEffect" fill="hold" presetClass="entr" presetID="1">
                                  <p:stCondLst>
                                    <p:cond delay="0"/>
                                  </p:stCondLst>
                                  <p:childTnLst>
                                    <p:set>
                                      <p:cBhvr>
                                        <p:cTn id="408" dur="1" fill="hold">
                                          <p:stCondLst>
                                            <p:cond delay="0"/>
                                          </p:stCondLst>
                                        </p:cTn>
                                        <p:tgtEl>
                                          <p:spTgt spid="304">
                                            <p:txEl>
                                              <p:pRg st="6" end="6"/>
                                            </p:txEl>
                                          </p:spTgt>
                                        </p:tgtEl>
                                        <p:attrNameLst>
                                          <p:attrName>style.visibility</p:attrName>
                                        </p:attrNameLst>
                                      </p:cBhvr>
                                      <p:to>
                                        <p:strVal val="visible"/>
                                      </p:to>
                                    </p:set>
                                  </p:childTnLst>
                                </p:cTn>
                              </p:par>
                            </p:childTnLst>
                          </p:cTn>
                        </p:par>
                      </p:childTnLst>
                    </p:cTn>
                  </p:par>
                  <p:par>
                    <p:cTn id="409" fill="hold">
                      <p:stCondLst>
                        <p:cond delay="indefinite"/>
                      </p:stCondLst>
                      <p:childTnLst>
                        <p:par>
                          <p:cTn id="410" fill="hold">
                            <p:stCondLst>
                              <p:cond delay="0"/>
                            </p:stCondLst>
                            <p:childTnLst>
                              <p:par>
                                <p:cTn id="411" nodeType="clickEffect" fill="hold" presetClass="entr" presetID="1">
                                  <p:stCondLst>
                                    <p:cond delay="0"/>
                                  </p:stCondLst>
                                  <p:childTnLst>
                                    <p:set>
                                      <p:cBhvr>
                                        <p:cTn id="412"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7"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Maximum Likelihood Estimates</a:t>
            </a:r>
            <a:endParaRPr b="0" lang="en-US" sz="3200" spc="-1" strike="noStrike">
              <a:solidFill>
                <a:srgbClr val="000000"/>
              </a:solidFill>
              <a:latin typeface="Lucida Sans"/>
            </a:endParaRPr>
          </a:p>
        </p:txBody>
      </p:sp>
      <p:sp>
        <p:nvSpPr>
          <p:cNvPr id="308" name="TextShape 2"/>
          <p:cNvSpPr txBox="1"/>
          <p:nvPr/>
        </p:nvSpPr>
        <p:spPr>
          <a:xfrm>
            <a:off x="304920" y="1276200"/>
            <a:ext cx="8534160" cy="3657240"/>
          </a:xfrm>
          <a:prstGeom prst="rect">
            <a:avLst/>
          </a:prstGeom>
          <a:noFill/>
          <a:ln>
            <a:noFill/>
          </a:ln>
        </p:spPr>
        <p:txBody>
          <a:bodyPr>
            <a:noAutofit/>
          </a:bodyPr>
          <a:p>
            <a:pPr marL="343080" indent="-34272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The maximum likelihood estimate</a:t>
            </a:r>
            <a:endParaRPr b="0" lang="en-US" sz="2000" spc="-1" strike="noStrike">
              <a:solidFill>
                <a:srgbClr val="000000"/>
              </a:solidFill>
              <a:latin typeface="Calibri"/>
            </a:endParaRPr>
          </a:p>
          <a:p>
            <a:pPr lvl="1" marL="685800" indent="-228240">
              <a:lnSpc>
                <a:spcPct val="100000"/>
              </a:lnSpc>
              <a:spcBef>
                <a:spcPts val="360"/>
              </a:spcBef>
              <a:buClr>
                <a:srgbClr val="000000"/>
              </a:buClr>
              <a:buFont typeface="Times"/>
              <a:buChar char="•"/>
            </a:pPr>
            <a:r>
              <a:rPr b="0" lang="en-US" sz="1800" spc="-1" strike="noStrike">
                <a:solidFill>
                  <a:srgbClr val="000000"/>
                </a:solidFill>
                <a:latin typeface="Calibri"/>
                <a:ea typeface="ＭＳ Ｐゴシック"/>
              </a:rPr>
              <a:t>of some parameter of a model M from a training set T</a:t>
            </a:r>
            <a:endParaRPr b="0" lang="en-US" sz="1800" spc="-1" strike="noStrike">
              <a:solidFill>
                <a:srgbClr val="000000"/>
              </a:solidFill>
              <a:latin typeface="Calibri"/>
            </a:endParaRPr>
          </a:p>
          <a:p>
            <a:pPr lvl="1" marL="685800" indent="-228240">
              <a:lnSpc>
                <a:spcPct val="100000"/>
              </a:lnSpc>
              <a:spcBef>
                <a:spcPts val="360"/>
              </a:spcBef>
              <a:buClr>
                <a:srgbClr val="000000"/>
              </a:buClr>
              <a:buFont typeface="Times"/>
              <a:buChar char="•"/>
            </a:pPr>
            <a:r>
              <a:rPr b="0" lang="en-US" sz="1800" spc="-1" strike="noStrike">
                <a:solidFill>
                  <a:srgbClr val="000000"/>
                </a:solidFill>
                <a:latin typeface="Calibri"/>
                <a:ea typeface="ＭＳ Ｐゴシック"/>
              </a:rPr>
              <a:t>maximizes the likelihood of the training set T given the model M</a:t>
            </a:r>
            <a:endParaRPr b="0" lang="en-US" sz="1800" spc="-1" strike="noStrike">
              <a:solidFill>
                <a:srgbClr val="000000"/>
              </a:solidFill>
              <a:latin typeface="Calibri"/>
            </a:endParaRPr>
          </a:p>
          <a:p>
            <a:pPr marL="343080" indent="-34272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Suppose the word “bagel” occurs 400 times in a corpus of a million words</a:t>
            </a:r>
            <a:endParaRPr b="0" lang="en-US" sz="2000" spc="-1" strike="noStrike">
              <a:solidFill>
                <a:srgbClr val="000000"/>
              </a:solidFill>
              <a:latin typeface="Calibri"/>
            </a:endParaRPr>
          </a:p>
          <a:p>
            <a:pPr marL="343080" indent="-34272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What is the probability that a random word from some other text will be “bagel”?</a:t>
            </a:r>
            <a:endParaRPr b="0" lang="en-US" sz="2000" spc="-1" strike="noStrike">
              <a:solidFill>
                <a:srgbClr val="000000"/>
              </a:solidFill>
              <a:latin typeface="Calibri"/>
            </a:endParaRPr>
          </a:p>
          <a:p>
            <a:pPr marL="343080" indent="-34272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MLE estimate is 400/1,000,000 = .0004</a:t>
            </a:r>
            <a:endParaRPr b="0" lang="en-US" sz="2000" spc="-1" strike="noStrike">
              <a:solidFill>
                <a:srgbClr val="000000"/>
              </a:solidFill>
              <a:latin typeface="Calibri"/>
            </a:endParaRPr>
          </a:p>
          <a:p>
            <a:pPr marL="343080" indent="-342720">
              <a:lnSpc>
                <a:spcPct val="100000"/>
              </a:lnSpc>
              <a:spcBef>
                <a:spcPts val="439"/>
              </a:spcBef>
              <a:buClr>
                <a:srgbClr val="cc0000"/>
              </a:buClr>
              <a:buFont typeface="Times"/>
              <a:buChar char="•"/>
            </a:pPr>
            <a:r>
              <a:rPr b="0" lang="en-US" sz="2200" spc="-1" strike="noStrike">
                <a:solidFill>
                  <a:srgbClr val="000000"/>
                </a:solidFill>
                <a:latin typeface="Calibri"/>
                <a:ea typeface="ＭＳ Ｐゴシック"/>
              </a:rPr>
              <a:t>This may be a bad estimate for some other corpus</a:t>
            </a:r>
            <a:endParaRPr b="0" lang="en-US" sz="2200" spc="-1" strike="noStrike">
              <a:solidFill>
                <a:srgbClr val="000000"/>
              </a:solidFill>
              <a:latin typeface="Calibri"/>
            </a:endParaRPr>
          </a:p>
          <a:p>
            <a:pPr lvl="1" marL="685800" indent="-228240">
              <a:lnSpc>
                <a:spcPct val="100000"/>
              </a:lnSpc>
              <a:spcBef>
                <a:spcPts val="360"/>
              </a:spcBef>
              <a:buClr>
                <a:srgbClr val="000000"/>
              </a:buClr>
              <a:buFont typeface="Times"/>
              <a:buChar char="•"/>
            </a:pPr>
            <a:r>
              <a:rPr b="0" lang="en-US" sz="1800" spc="-1" strike="noStrike">
                <a:solidFill>
                  <a:srgbClr val="000000"/>
                </a:solidFill>
                <a:latin typeface="Calibri"/>
                <a:ea typeface="ＭＳ Ｐゴシック"/>
              </a:rPr>
              <a:t>But it is the </a:t>
            </a:r>
            <a:r>
              <a:rPr b="1" lang="en-US" sz="1800" spc="-1" strike="noStrike">
                <a:solidFill>
                  <a:srgbClr val="000000"/>
                </a:solidFill>
                <a:latin typeface="Calibri"/>
                <a:ea typeface="ＭＳ Ｐゴシック"/>
              </a:rPr>
              <a:t>estimate</a:t>
            </a:r>
            <a:r>
              <a:rPr b="0" lang="en-US" sz="1800" spc="-1" strike="noStrike">
                <a:solidFill>
                  <a:srgbClr val="000000"/>
                </a:solidFill>
                <a:latin typeface="Calibri"/>
                <a:ea typeface="ＭＳ Ｐゴシック"/>
              </a:rPr>
              <a:t> that makes it </a:t>
            </a:r>
            <a:r>
              <a:rPr b="1" lang="en-US" sz="1800" spc="-1" strike="noStrike">
                <a:solidFill>
                  <a:srgbClr val="000000"/>
                </a:solidFill>
                <a:latin typeface="Calibri"/>
                <a:ea typeface="ＭＳ Ｐゴシック"/>
              </a:rPr>
              <a:t>most likely</a:t>
            </a:r>
            <a:r>
              <a:rPr b="0" lang="en-US" sz="1800" spc="-1" strike="noStrike">
                <a:solidFill>
                  <a:srgbClr val="000000"/>
                </a:solidFill>
                <a:latin typeface="Calibri"/>
                <a:ea typeface="ＭＳ Ｐゴシック"/>
              </a:rPr>
              <a:t> that “bagel” will occur 400 times in a million word corpus.</a:t>
            </a:r>
            <a:endParaRPr b="0" lang="en-US" sz="18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413" dur="indefinite" restart="never" nodeType="tmRoot">
          <p:childTnLst>
            <p:seq>
              <p:cTn id="414" dur="indefinite" nodeType="mainSeq">
                <p:childTnLst>
                  <p:par>
                    <p:cTn id="415" fill="hold">
                      <p:stCondLst>
                        <p:cond delay="indefinite"/>
                      </p:stCondLst>
                      <p:childTnLst>
                        <p:par>
                          <p:cTn id="416" fill="hold">
                            <p:stCondLst>
                              <p:cond delay="0"/>
                            </p:stCondLst>
                            <p:childTnLst>
                              <p:par>
                                <p:cTn id="417" nodeType="clickEffect" fill="hold" presetClass="entr" presetID="1">
                                  <p:stCondLst>
                                    <p:cond delay="0"/>
                                  </p:stCondLst>
                                  <p:childTnLst>
                                    <p:set>
                                      <p:cBhvr>
                                        <p:cTn id="418" dur="1" fill="hold">
                                          <p:stCondLst>
                                            <p:cond delay="0"/>
                                          </p:stCondLst>
                                        </p:cTn>
                                        <p:tgtEl>
                                          <p:spTgt spid="308">
                                            <p:txEl>
                                              <p:pRg st="0" end="0"/>
                                            </p:txEl>
                                          </p:spTgt>
                                        </p:tgtEl>
                                        <p:attrNameLst>
                                          <p:attrName>style.visibility</p:attrName>
                                        </p:attrNameLst>
                                      </p:cBhvr>
                                      <p:to>
                                        <p:strVal val="visible"/>
                                      </p:to>
                                    </p:set>
                                  </p:childTnLst>
                                </p:cTn>
                              </p:par>
                              <p:par>
                                <p:cTn id="419" nodeType="withEffect" fill="hold" presetClass="entr" presetID="1">
                                  <p:stCondLst>
                                    <p:cond delay="0"/>
                                  </p:stCondLst>
                                  <p:childTnLst>
                                    <p:set>
                                      <p:cBhvr>
                                        <p:cTn id="420" dur="1" fill="hold">
                                          <p:stCondLst>
                                            <p:cond delay="0"/>
                                          </p:stCondLst>
                                        </p:cTn>
                                        <p:tgtEl>
                                          <p:spTgt spid="308">
                                            <p:txEl>
                                              <p:pRg st="1" end="1"/>
                                            </p:txEl>
                                          </p:spTgt>
                                        </p:tgtEl>
                                        <p:attrNameLst>
                                          <p:attrName>style.visibility</p:attrName>
                                        </p:attrNameLst>
                                      </p:cBhvr>
                                      <p:to>
                                        <p:strVal val="visible"/>
                                      </p:to>
                                    </p:set>
                                  </p:childTnLst>
                                </p:cTn>
                              </p:par>
                              <p:par>
                                <p:cTn id="421" nodeType="withEffect" fill="hold" presetClass="entr" presetID="1">
                                  <p:stCondLst>
                                    <p:cond delay="0"/>
                                  </p:stCondLst>
                                  <p:childTnLst>
                                    <p:set>
                                      <p:cBhvr>
                                        <p:cTn id="422" dur="1" fill="hold">
                                          <p:stCondLst>
                                            <p:cond delay="0"/>
                                          </p:stCondLst>
                                        </p:cTn>
                                        <p:tgtEl>
                                          <p:spTgt spid="308">
                                            <p:txEl>
                                              <p:pRg st="2" end="2"/>
                                            </p:txEl>
                                          </p:spTgt>
                                        </p:tgtEl>
                                        <p:attrNameLst>
                                          <p:attrName>style.visibility</p:attrName>
                                        </p:attrNameLst>
                                      </p:cBhvr>
                                      <p:to>
                                        <p:strVal val="visible"/>
                                      </p:to>
                                    </p:set>
                                  </p:childTnLst>
                                </p:cTn>
                              </p:par>
                            </p:childTnLst>
                          </p:cTn>
                        </p:par>
                      </p:childTnLst>
                    </p:cTn>
                  </p:par>
                  <p:par>
                    <p:cTn id="423" fill="hold">
                      <p:stCondLst>
                        <p:cond delay="indefinite"/>
                      </p:stCondLst>
                      <p:childTnLst>
                        <p:par>
                          <p:cTn id="424" fill="hold">
                            <p:stCondLst>
                              <p:cond delay="0"/>
                            </p:stCondLst>
                            <p:childTnLst>
                              <p:par>
                                <p:cTn id="425" nodeType="clickEffect" fill="hold" presetClass="entr" presetID="1">
                                  <p:stCondLst>
                                    <p:cond delay="0"/>
                                  </p:stCondLst>
                                  <p:childTnLst>
                                    <p:set>
                                      <p:cBhvr>
                                        <p:cTn id="426" dur="1" fill="hold">
                                          <p:stCondLst>
                                            <p:cond delay="0"/>
                                          </p:stCondLst>
                                        </p:cTn>
                                        <p:tgtEl>
                                          <p:spTgt spid="308">
                                            <p:txEl>
                                              <p:pRg st="3" end="3"/>
                                            </p:txEl>
                                          </p:spTgt>
                                        </p:tgtEl>
                                        <p:attrNameLst>
                                          <p:attrName>style.visibility</p:attrName>
                                        </p:attrNameLst>
                                      </p:cBhvr>
                                      <p:to>
                                        <p:strVal val="visible"/>
                                      </p:to>
                                    </p:set>
                                  </p:childTnLst>
                                </p:cTn>
                              </p:par>
                            </p:childTnLst>
                          </p:cTn>
                        </p:par>
                      </p:childTnLst>
                    </p:cTn>
                  </p:par>
                  <p:par>
                    <p:cTn id="427" fill="hold">
                      <p:stCondLst>
                        <p:cond delay="indefinite"/>
                      </p:stCondLst>
                      <p:childTnLst>
                        <p:par>
                          <p:cTn id="428" fill="hold">
                            <p:stCondLst>
                              <p:cond delay="0"/>
                            </p:stCondLst>
                            <p:childTnLst>
                              <p:par>
                                <p:cTn id="429" nodeType="clickEffect" fill="hold" presetClass="entr" presetID="1">
                                  <p:stCondLst>
                                    <p:cond delay="0"/>
                                  </p:stCondLst>
                                  <p:childTnLst>
                                    <p:set>
                                      <p:cBhvr>
                                        <p:cTn id="430" dur="1" fill="hold">
                                          <p:stCondLst>
                                            <p:cond delay="0"/>
                                          </p:stCondLst>
                                        </p:cTn>
                                        <p:tgtEl>
                                          <p:spTgt spid="308">
                                            <p:txEl>
                                              <p:pRg st="4" end="4"/>
                                            </p:txEl>
                                          </p:spTgt>
                                        </p:tgtEl>
                                        <p:attrNameLst>
                                          <p:attrName>style.visibility</p:attrName>
                                        </p:attrNameLst>
                                      </p:cBhvr>
                                      <p:to>
                                        <p:strVal val="visible"/>
                                      </p:to>
                                    </p:set>
                                  </p:childTnLst>
                                </p:cTn>
                              </p:par>
                            </p:childTnLst>
                          </p:cTn>
                        </p:par>
                      </p:childTnLst>
                    </p:cTn>
                  </p:par>
                  <p:par>
                    <p:cTn id="431" fill="hold">
                      <p:stCondLst>
                        <p:cond delay="indefinite"/>
                      </p:stCondLst>
                      <p:childTnLst>
                        <p:par>
                          <p:cTn id="432" fill="hold">
                            <p:stCondLst>
                              <p:cond delay="0"/>
                            </p:stCondLst>
                            <p:childTnLst>
                              <p:par>
                                <p:cTn id="433" nodeType="clickEffect" fill="hold" presetClass="entr" presetID="1">
                                  <p:stCondLst>
                                    <p:cond delay="0"/>
                                  </p:stCondLst>
                                  <p:childTnLst>
                                    <p:set>
                                      <p:cBhvr>
                                        <p:cTn id="434" dur="1" fill="hold">
                                          <p:stCondLst>
                                            <p:cond delay="0"/>
                                          </p:stCondLst>
                                        </p:cTn>
                                        <p:tgtEl>
                                          <p:spTgt spid="308">
                                            <p:txEl>
                                              <p:pRg st="5" end="5"/>
                                            </p:txEl>
                                          </p:spTgt>
                                        </p:tgtEl>
                                        <p:attrNameLst>
                                          <p:attrName>style.visibility</p:attrName>
                                        </p:attrNameLst>
                                      </p:cBhvr>
                                      <p:to>
                                        <p:strVal val="visible"/>
                                      </p:to>
                                    </p:set>
                                  </p:childTnLst>
                                </p:cTn>
                              </p:par>
                            </p:childTnLst>
                          </p:cTn>
                        </p:par>
                      </p:childTnLst>
                    </p:cTn>
                  </p:par>
                  <p:par>
                    <p:cTn id="435" fill="hold">
                      <p:stCondLst>
                        <p:cond delay="indefinite"/>
                      </p:stCondLst>
                      <p:childTnLst>
                        <p:par>
                          <p:cTn id="436" fill="hold">
                            <p:stCondLst>
                              <p:cond delay="0"/>
                            </p:stCondLst>
                            <p:childTnLst>
                              <p:par>
                                <p:cTn id="437" nodeType="clickEffect" fill="hold" presetClass="entr" presetID="1">
                                  <p:stCondLst>
                                    <p:cond delay="0"/>
                                  </p:stCondLst>
                                  <p:childTnLst>
                                    <p:set>
                                      <p:cBhvr>
                                        <p:cTn id="438" dur="1" fill="hold">
                                          <p:stCondLst>
                                            <p:cond delay="0"/>
                                          </p:stCondLst>
                                        </p:cTn>
                                        <p:tgtEl>
                                          <p:spTgt spid="308">
                                            <p:txEl>
                                              <p:pRg st="6" end="6"/>
                                            </p:txEl>
                                          </p:spTgt>
                                        </p:tgtEl>
                                        <p:attrNameLst>
                                          <p:attrName>style.visibility</p:attrName>
                                        </p:attrNameLst>
                                      </p:cBhvr>
                                      <p:to>
                                        <p:strVal val="visible"/>
                                      </p:to>
                                    </p:set>
                                  </p:childTnLst>
                                </p:cTn>
                              </p:par>
                            </p:childTnLst>
                          </p:cTn>
                        </p:par>
                      </p:childTnLst>
                    </p:cTn>
                  </p:par>
                  <p:par>
                    <p:cTn id="439" fill="hold">
                      <p:stCondLst>
                        <p:cond delay="indefinite"/>
                      </p:stCondLst>
                      <p:childTnLst>
                        <p:par>
                          <p:cTn id="440" fill="hold">
                            <p:stCondLst>
                              <p:cond delay="0"/>
                            </p:stCondLst>
                            <p:childTnLst>
                              <p:par>
                                <p:cTn id="441" nodeType="clickEffect" fill="hold" presetClass="entr" presetID="1">
                                  <p:stCondLst>
                                    <p:cond delay="0"/>
                                  </p:stCondLst>
                                  <p:childTnLst>
                                    <p:set>
                                      <p:cBhvr>
                                        <p:cTn id="442" dur="1" fill="hold">
                                          <p:stCondLst>
                                            <p:cond delay="0"/>
                                          </p:stCondLst>
                                        </p:cTn>
                                        <p:tgtEl>
                                          <p:spTgt spid="308">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Berkeley Restaurant Corpus: Laplace smoothed bigram counts</a:t>
            </a:r>
            <a:endParaRPr b="0" lang="en-US" sz="3200" spc="-1" strike="noStrike">
              <a:solidFill>
                <a:srgbClr val="000000"/>
              </a:solidFill>
              <a:latin typeface="Lucida Sans"/>
            </a:endParaRPr>
          </a:p>
        </p:txBody>
      </p:sp>
      <p:sp>
        <p:nvSpPr>
          <p:cNvPr id="310" name="TextShape 2"/>
          <p:cNvSpPr txBox="1"/>
          <p:nvPr/>
        </p:nvSpPr>
        <p:spPr>
          <a:xfrm>
            <a:off x="304920" y="1352520"/>
            <a:ext cx="7772040" cy="3333240"/>
          </a:xfrm>
          <a:prstGeom prst="rect">
            <a:avLst/>
          </a:prstGeom>
          <a:noFill/>
          <a:ln>
            <a:noFill/>
          </a:ln>
        </p:spPr>
        <p:txBody>
          <a:bodyPr>
            <a:noAutofit/>
          </a:bodyPr>
          <a:p>
            <a:endParaRPr b="0" lang="en-US" sz="2400" spc="-1" strike="noStrike">
              <a:solidFill>
                <a:srgbClr val="000000"/>
              </a:solidFill>
              <a:latin typeface="Calibri"/>
            </a:endParaRPr>
          </a:p>
        </p:txBody>
      </p:sp>
      <p:pic>
        <p:nvPicPr>
          <p:cNvPr id="311" name="Picture 4" descr="addone4"/>
          <p:cNvPicPr/>
          <p:nvPr/>
        </p:nvPicPr>
        <p:blipFill>
          <a:blip r:embed="rId1"/>
          <a:stretch/>
        </p:blipFill>
        <p:spPr>
          <a:xfrm>
            <a:off x="0" y="1581120"/>
            <a:ext cx="9245160" cy="3288960"/>
          </a:xfrm>
          <a:prstGeom prst="rect">
            <a:avLst/>
          </a:prstGeom>
          <a:ln w="936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Laplace-smoothed bigrams</a:t>
            </a:r>
            <a:endParaRPr b="0" lang="en-US" sz="3200" spc="-1" strike="noStrike">
              <a:solidFill>
                <a:srgbClr val="000000"/>
              </a:solidFill>
              <a:latin typeface="Lucida Sans"/>
            </a:endParaRPr>
          </a:p>
        </p:txBody>
      </p:sp>
      <p:sp>
        <p:nvSpPr>
          <p:cNvPr id="313" name="TextShape 2"/>
          <p:cNvSpPr txBox="1"/>
          <p:nvPr/>
        </p:nvSpPr>
        <p:spPr>
          <a:xfrm>
            <a:off x="304920" y="1352520"/>
            <a:ext cx="7772040" cy="3333240"/>
          </a:xfrm>
          <a:prstGeom prst="rect">
            <a:avLst/>
          </a:prstGeom>
          <a:noFill/>
          <a:ln>
            <a:noFill/>
          </a:ln>
        </p:spPr>
        <p:txBody>
          <a:bodyPr>
            <a:noAutofit/>
          </a:bodyPr>
          <a:p>
            <a:endParaRPr b="0" lang="en-US" sz="2400" spc="-1" strike="noStrike">
              <a:solidFill>
                <a:srgbClr val="000000"/>
              </a:solidFill>
              <a:latin typeface="Calibri"/>
            </a:endParaRPr>
          </a:p>
        </p:txBody>
      </p:sp>
      <p:pic>
        <p:nvPicPr>
          <p:cNvPr id="314" name="Picture 4" descr="addone6"/>
          <p:cNvPicPr/>
          <p:nvPr/>
        </p:nvPicPr>
        <p:blipFill>
          <a:blip r:embed="rId1"/>
          <a:stretch/>
        </p:blipFill>
        <p:spPr>
          <a:xfrm>
            <a:off x="1523880" y="1322640"/>
            <a:ext cx="5486040" cy="1172520"/>
          </a:xfrm>
          <a:prstGeom prst="rect">
            <a:avLst/>
          </a:prstGeom>
          <a:ln w="9360">
            <a:noFill/>
          </a:ln>
        </p:spPr>
      </p:pic>
      <p:pic>
        <p:nvPicPr>
          <p:cNvPr id="315" name="Picture 5" descr="laplace2"/>
          <p:cNvPicPr/>
          <p:nvPr/>
        </p:nvPicPr>
        <p:blipFill>
          <a:blip r:embed="rId2"/>
          <a:stretch/>
        </p:blipFill>
        <p:spPr>
          <a:xfrm>
            <a:off x="304920" y="2647800"/>
            <a:ext cx="8568000" cy="2313000"/>
          </a:xfrm>
          <a:prstGeom prst="rect">
            <a:avLst/>
          </a:prstGeom>
          <a:ln w="936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TextShape 1"/>
          <p:cNvSpPr txBox="1"/>
          <p:nvPr/>
        </p:nvSpPr>
        <p:spPr>
          <a:xfrm>
            <a:off x="1371600" y="5724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Reconstituted counts</a:t>
            </a:r>
            <a:endParaRPr b="0" lang="en-US" sz="3200" spc="-1" strike="noStrike">
              <a:solidFill>
                <a:srgbClr val="000000"/>
              </a:solidFill>
              <a:latin typeface="Lucida Sans"/>
            </a:endParaRPr>
          </a:p>
        </p:txBody>
      </p:sp>
      <p:sp>
        <p:nvSpPr>
          <p:cNvPr id="317" name="TextShape 2"/>
          <p:cNvSpPr txBox="1"/>
          <p:nvPr/>
        </p:nvSpPr>
        <p:spPr>
          <a:xfrm>
            <a:off x="304920" y="1352520"/>
            <a:ext cx="7772040" cy="3333240"/>
          </a:xfrm>
          <a:prstGeom prst="rect">
            <a:avLst/>
          </a:prstGeom>
          <a:noFill/>
          <a:ln>
            <a:noFill/>
          </a:ln>
        </p:spPr>
        <p:txBody>
          <a:bodyPr>
            <a:noAutofit/>
          </a:bodyPr>
          <a:p>
            <a:endParaRPr b="0" lang="en-US" sz="2400" spc="-1" strike="noStrike">
              <a:solidFill>
                <a:srgbClr val="000000"/>
              </a:solidFill>
              <a:latin typeface="Calibri"/>
            </a:endParaRPr>
          </a:p>
        </p:txBody>
      </p:sp>
      <p:pic>
        <p:nvPicPr>
          <p:cNvPr id="318" name="Picture 4" descr="addone8"/>
          <p:cNvPicPr/>
          <p:nvPr/>
        </p:nvPicPr>
        <p:blipFill>
          <a:blip r:embed="rId1"/>
          <a:stretch/>
        </p:blipFill>
        <p:spPr>
          <a:xfrm>
            <a:off x="1523880" y="1123920"/>
            <a:ext cx="5715360" cy="1021680"/>
          </a:xfrm>
          <a:prstGeom prst="rect">
            <a:avLst/>
          </a:prstGeom>
          <a:ln w="9360">
            <a:noFill/>
          </a:ln>
        </p:spPr>
      </p:pic>
      <p:pic>
        <p:nvPicPr>
          <p:cNvPr id="319" name="Picture 5" descr="laplace3"/>
          <p:cNvPicPr/>
          <p:nvPr/>
        </p:nvPicPr>
        <p:blipFill>
          <a:blip r:embed="rId2"/>
          <a:stretch/>
        </p:blipFill>
        <p:spPr>
          <a:xfrm>
            <a:off x="304920" y="2326680"/>
            <a:ext cx="8534160" cy="2847240"/>
          </a:xfrm>
          <a:prstGeom prst="rect">
            <a:avLst/>
          </a:prstGeom>
          <a:ln w="936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0" name="TextShape 1"/>
          <p:cNvSpPr txBox="1"/>
          <p:nvPr/>
        </p:nvSpPr>
        <p:spPr>
          <a:xfrm>
            <a:off x="1371600" y="262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Compare with raw bigram counts</a:t>
            </a:r>
            <a:endParaRPr b="0" lang="en-US" sz="3200" spc="-1" strike="noStrike">
              <a:solidFill>
                <a:srgbClr val="000000"/>
              </a:solidFill>
              <a:latin typeface="Lucida Sans"/>
            </a:endParaRPr>
          </a:p>
        </p:txBody>
      </p:sp>
      <p:pic>
        <p:nvPicPr>
          <p:cNvPr id="321" name="Picture 4" descr="berp1"/>
          <p:cNvPicPr/>
          <p:nvPr/>
        </p:nvPicPr>
        <p:blipFill>
          <a:blip r:embed="rId1"/>
          <a:stretch/>
        </p:blipFill>
        <p:spPr>
          <a:xfrm>
            <a:off x="1919880" y="819000"/>
            <a:ext cx="6156720" cy="2209320"/>
          </a:xfrm>
          <a:prstGeom prst="rect">
            <a:avLst/>
          </a:prstGeom>
          <a:ln>
            <a:noFill/>
          </a:ln>
        </p:spPr>
      </p:pic>
      <p:pic>
        <p:nvPicPr>
          <p:cNvPr id="322" name="Picture 5" descr="laplace3"/>
          <p:cNvPicPr/>
          <p:nvPr/>
        </p:nvPicPr>
        <p:blipFill>
          <a:blip r:embed="rId2"/>
          <a:stretch/>
        </p:blipFill>
        <p:spPr>
          <a:xfrm>
            <a:off x="1905120" y="3007800"/>
            <a:ext cx="6400440" cy="2135520"/>
          </a:xfrm>
          <a:prstGeom prst="rect">
            <a:avLst/>
          </a:prstGeom>
          <a:ln w="936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Add-1 estimation is a blunt instrument</a:t>
            </a:r>
            <a:endParaRPr b="0" lang="en-US" sz="3200" spc="-1" strike="noStrike">
              <a:solidFill>
                <a:srgbClr val="000000"/>
              </a:solidFill>
              <a:latin typeface="Lucida Sans"/>
            </a:endParaRPr>
          </a:p>
        </p:txBody>
      </p:sp>
      <p:sp>
        <p:nvSpPr>
          <p:cNvPr id="324"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So add-1 isn’t used for N-grams: </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We’ll see better methods</a:t>
            </a:r>
            <a:endParaRPr b="0" lang="en-US" sz="20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But add-1 is used to smooth other NLP models</a:t>
            </a:r>
            <a:endParaRPr b="0" lang="en-US" sz="2400" spc="-1" strike="noStrike">
              <a:solidFill>
                <a:srgbClr val="000000"/>
              </a:solidFill>
              <a:latin typeface="Calibri"/>
            </a:endParaRPr>
          </a:p>
          <a:p>
            <a:pPr lvl="1" marL="685800" indent="-22824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For text classification </a:t>
            </a:r>
            <a:endParaRPr b="0" lang="en-US" sz="2400" spc="-1" strike="noStrike">
              <a:solidFill>
                <a:srgbClr val="000000"/>
              </a:solidFill>
              <a:latin typeface="Calibri"/>
            </a:endParaRPr>
          </a:p>
          <a:p>
            <a:pPr lvl="1" marL="685800" indent="-22824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In domains where the number of zeros isn’t so huge.</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443" dur="indefinite" restart="never" nodeType="tmRoot">
          <p:childTnLst>
            <p:seq>
              <p:cTn id="444" dur="indefinite" nodeType="mainSeq">
                <p:childTnLst>
                  <p:par>
                    <p:cTn id="445" fill="hold">
                      <p:stCondLst>
                        <p:cond delay="indefinite"/>
                      </p:stCondLst>
                      <p:childTnLst>
                        <p:par>
                          <p:cTn id="446" fill="hold">
                            <p:stCondLst>
                              <p:cond delay="0"/>
                            </p:stCondLst>
                            <p:childTnLst>
                              <p:par>
                                <p:cTn id="447" nodeType="clickEffect" fill="hold" presetClass="entr" presetID="1">
                                  <p:stCondLst>
                                    <p:cond delay="0"/>
                                  </p:stCondLst>
                                  <p:childTnLst>
                                    <p:set>
                                      <p:cBhvr>
                                        <p:cTn id="448" dur="1" fill="hold">
                                          <p:stCondLst>
                                            <p:cond delay="0"/>
                                          </p:stCondLst>
                                        </p:cTn>
                                        <p:tgtEl>
                                          <p:spTgt spid="324">
                                            <p:txEl>
                                              <p:pRg st="2" end="2"/>
                                            </p:txEl>
                                          </p:spTgt>
                                        </p:tgtEl>
                                        <p:attrNameLst>
                                          <p:attrName>style.visibility</p:attrName>
                                        </p:attrNameLst>
                                      </p:cBhvr>
                                      <p:to>
                                        <p:strVal val="visible"/>
                                      </p:to>
                                    </p:set>
                                  </p:childTnLst>
                                </p:cTn>
                              </p:par>
                              <p:par>
                                <p:cTn id="449" nodeType="withEffect" fill="hold" presetClass="entr" presetID="1">
                                  <p:stCondLst>
                                    <p:cond delay="0"/>
                                  </p:stCondLst>
                                  <p:childTnLst>
                                    <p:set>
                                      <p:cBhvr>
                                        <p:cTn id="450" dur="1" fill="hold">
                                          <p:stCondLst>
                                            <p:cond delay="0"/>
                                          </p:stCondLst>
                                        </p:cTn>
                                        <p:tgtEl>
                                          <p:spTgt spid="324">
                                            <p:txEl>
                                              <p:pRg st="3" end="3"/>
                                            </p:txEl>
                                          </p:spTgt>
                                        </p:tgtEl>
                                        <p:attrNameLst>
                                          <p:attrName>style.visibility</p:attrName>
                                        </p:attrNameLst>
                                      </p:cBhvr>
                                      <p:to>
                                        <p:strVal val="visible"/>
                                      </p:to>
                                    </p:set>
                                  </p:childTnLst>
                                </p:cTn>
                              </p:par>
                              <p:par>
                                <p:cTn id="451" nodeType="withEffect" fill="hold" presetClass="entr" presetID="1">
                                  <p:stCondLst>
                                    <p:cond delay="0"/>
                                  </p:stCondLst>
                                  <p:childTnLst>
                                    <p:set>
                                      <p:cBhvr>
                                        <p:cTn id="452" dur="1" fill="hold">
                                          <p:stCondLst>
                                            <p:cond delay="0"/>
                                          </p:stCondLst>
                                        </p:cTn>
                                        <p:tgtEl>
                                          <p:spTgt spid="324">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Smoothing: Add-one (Laplace) smoothing</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326"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Interpolation, Backoff, and Web-Scale LMs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328"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Backoff and Interpolation</a:t>
            </a:r>
            <a:endParaRPr b="0" lang="en-US" sz="3200" spc="-1" strike="noStrike">
              <a:solidFill>
                <a:srgbClr val="000000"/>
              </a:solidFill>
              <a:latin typeface="Lucida Sans"/>
            </a:endParaRPr>
          </a:p>
        </p:txBody>
      </p:sp>
      <p:sp>
        <p:nvSpPr>
          <p:cNvPr id="330" name="TextShape 2"/>
          <p:cNvSpPr txBox="1"/>
          <p:nvPr/>
        </p:nvSpPr>
        <p:spPr>
          <a:xfrm>
            <a:off x="304920" y="1352520"/>
            <a:ext cx="8534160" cy="3657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Sometimes it helps to use </a:t>
            </a:r>
            <a:r>
              <a:rPr b="1" lang="en-US" sz="2400" spc="-1" strike="noStrike">
                <a:solidFill>
                  <a:srgbClr val="000000"/>
                </a:solidFill>
                <a:latin typeface="Calibri"/>
                <a:ea typeface="ＭＳ Ｐゴシック"/>
              </a:rPr>
              <a:t>less</a:t>
            </a:r>
            <a:r>
              <a:rPr b="0" lang="en-US" sz="2400" spc="-1" strike="noStrike">
                <a:solidFill>
                  <a:srgbClr val="000000"/>
                </a:solidFill>
                <a:latin typeface="Calibri"/>
                <a:ea typeface="ＭＳ Ｐゴシック"/>
              </a:rPr>
              <a:t> context</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Condition on less context for contexts you haven’t learned much about </a:t>
            </a:r>
            <a:endParaRPr b="0" lang="en-US" sz="2000" spc="-1" strike="noStrike">
              <a:solidFill>
                <a:srgbClr val="000000"/>
              </a:solidFill>
              <a:latin typeface="Calibri"/>
            </a:endParaRPr>
          </a:p>
          <a:p>
            <a:pPr marL="343080" indent="-342720">
              <a:lnSpc>
                <a:spcPct val="100000"/>
              </a:lnSpc>
              <a:spcBef>
                <a:spcPts val="479"/>
              </a:spcBef>
              <a:buClr>
                <a:srgbClr val="cc0000"/>
              </a:buClr>
              <a:buFont typeface="Times"/>
              <a:buChar char="•"/>
            </a:pPr>
            <a:r>
              <a:rPr b="1" lang="en-US" sz="2400" spc="-1" strike="noStrike">
                <a:solidFill>
                  <a:srgbClr val="000000"/>
                </a:solidFill>
                <a:latin typeface="Calibri"/>
                <a:ea typeface="ＭＳ Ｐゴシック"/>
              </a:rPr>
              <a:t>Backoff: </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use trigram if you have good evidence,</a:t>
            </a:r>
            <a:endParaRPr b="0" lang="en-US" sz="20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otherwise bigram, otherwise unigram</a:t>
            </a:r>
            <a:endParaRPr b="0" lang="en-US" sz="2000" spc="-1" strike="noStrike">
              <a:solidFill>
                <a:srgbClr val="000000"/>
              </a:solidFill>
              <a:latin typeface="Calibri"/>
            </a:endParaRPr>
          </a:p>
          <a:p>
            <a:pPr marL="343080" indent="-342720">
              <a:lnSpc>
                <a:spcPct val="100000"/>
              </a:lnSpc>
              <a:spcBef>
                <a:spcPts val="479"/>
              </a:spcBef>
              <a:buClr>
                <a:srgbClr val="cc0000"/>
              </a:buClr>
              <a:buFont typeface="Times"/>
              <a:buChar char="•"/>
            </a:pPr>
            <a:r>
              <a:rPr b="1" lang="en-US" sz="2400" spc="-1" strike="noStrike">
                <a:solidFill>
                  <a:srgbClr val="000000"/>
                </a:solidFill>
                <a:latin typeface="Calibri"/>
                <a:ea typeface="ＭＳ Ｐゴシック"/>
              </a:rPr>
              <a:t>Interpolation: </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mix unigram, bigram, trigram</a:t>
            </a:r>
            <a:endParaRPr b="0" lang="en-US" sz="2000" spc="-1" strike="noStrike">
              <a:solidFill>
                <a:srgbClr val="000000"/>
              </a:solidFill>
              <a:latin typeface="Calibri"/>
            </a:endParaRPr>
          </a:p>
          <a:p>
            <a:endParaRPr b="0" lang="en-US" sz="20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Interpolation works better</a:t>
            </a:r>
            <a:endParaRPr b="0" lang="en-US" sz="24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453" dur="indefinite" restart="never" nodeType="tmRoot">
          <p:childTnLst>
            <p:seq>
              <p:cTn id="454" dur="indefinite" nodeType="mainSeq">
                <p:childTnLst>
                  <p:par>
                    <p:cTn id="455" fill="hold">
                      <p:stCondLst>
                        <p:cond delay="indefinite"/>
                      </p:stCondLst>
                      <p:childTnLst>
                        <p:par>
                          <p:cTn id="456" fill="hold">
                            <p:stCondLst>
                              <p:cond delay="0"/>
                            </p:stCondLst>
                            <p:childTnLst>
                              <p:par>
                                <p:cTn id="457" nodeType="clickEffect" fill="hold" presetClass="entr" presetID="1">
                                  <p:stCondLst>
                                    <p:cond delay="0"/>
                                  </p:stCondLst>
                                  <p:childTnLst>
                                    <p:set>
                                      <p:cBhvr>
                                        <p:cTn id="458" dur="1" fill="hold">
                                          <p:stCondLst>
                                            <p:cond delay="0"/>
                                          </p:stCondLst>
                                        </p:cTn>
                                        <p:tgtEl>
                                          <p:spTgt spid="330">
                                            <p:txEl>
                                              <p:pRg st="2" end="2"/>
                                            </p:txEl>
                                          </p:spTgt>
                                        </p:tgtEl>
                                        <p:attrNameLst>
                                          <p:attrName>style.visibility</p:attrName>
                                        </p:attrNameLst>
                                      </p:cBhvr>
                                      <p:to>
                                        <p:strVal val="visible"/>
                                      </p:to>
                                    </p:set>
                                  </p:childTnLst>
                                </p:cTn>
                              </p:par>
                              <p:par>
                                <p:cTn id="459" nodeType="withEffect" fill="hold" presetClass="entr" presetID="1">
                                  <p:stCondLst>
                                    <p:cond delay="0"/>
                                  </p:stCondLst>
                                  <p:childTnLst>
                                    <p:set>
                                      <p:cBhvr>
                                        <p:cTn id="460" dur="1" fill="hold">
                                          <p:stCondLst>
                                            <p:cond delay="0"/>
                                          </p:stCondLst>
                                        </p:cTn>
                                        <p:tgtEl>
                                          <p:spTgt spid="330">
                                            <p:txEl>
                                              <p:pRg st="3" end="3"/>
                                            </p:txEl>
                                          </p:spTgt>
                                        </p:tgtEl>
                                        <p:attrNameLst>
                                          <p:attrName>style.visibility</p:attrName>
                                        </p:attrNameLst>
                                      </p:cBhvr>
                                      <p:to>
                                        <p:strVal val="visible"/>
                                      </p:to>
                                    </p:set>
                                  </p:childTnLst>
                                </p:cTn>
                              </p:par>
                              <p:par>
                                <p:cTn id="461" nodeType="withEffect" fill="hold" presetClass="entr" presetID="1">
                                  <p:stCondLst>
                                    <p:cond delay="0"/>
                                  </p:stCondLst>
                                  <p:childTnLst>
                                    <p:set>
                                      <p:cBhvr>
                                        <p:cTn id="462" dur="1" fill="hold">
                                          <p:stCondLst>
                                            <p:cond delay="0"/>
                                          </p:stCondLst>
                                        </p:cTn>
                                        <p:tgtEl>
                                          <p:spTgt spid="330">
                                            <p:txEl>
                                              <p:pRg st="4" end="4"/>
                                            </p:txEl>
                                          </p:spTgt>
                                        </p:tgtEl>
                                        <p:attrNameLst>
                                          <p:attrName>style.visibility</p:attrName>
                                        </p:attrNameLst>
                                      </p:cBhvr>
                                      <p:to>
                                        <p:strVal val="visible"/>
                                      </p:to>
                                    </p:set>
                                  </p:childTnLst>
                                </p:cTn>
                              </p:par>
                            </p:childTnLst>
                          </p:cTn>
                        </p:par>
                      </p:childTnLst>
                    </p:cTn>
                  </p:par>
                  <p:par>
                    <p:cTn id="463" fill="hold">
                      <p:stCondLst>
                        <p:cond delay="indefinite"/>
                      </p:stCondLst>
                      <p:childTnLst>
                        <p:par>
                          <p:cTn id="464" fill="hold">
                            <p:stCondLst>
                              <p:cond delay="0"/>
                            </p:stCondLst>
                            <p:childTnLst>
                              <p:par>
                                <p:cTn id="465" nodeType="clickEffect" fill="hold" presetClass="entr" presetID="1">
                                  <p:stCondLst>
                                    <p:cond delay="0"/>
                                  </p:stCondLst>
                                  <p:childTnLst>
                                    <p:set>
                                      <p:cBhvr>
                                        <p:cTn id="466" dur="1" fill="hold">
                                          <p:stCondLst>
                                            <p:cond delay="0"/>
                                          </p:stCondLst>
                                        </p:cTn>
                                        <p:tgtEl>
                                          <p:spTgt spid="330">
                                            <p:txEl>
                                              <p:pRg st="5" end="5"/>
                                            </p:txEl>
                                          </p:spTgt>
                                        </p:tgtEl>
                                        <p:attrNameLst>
                                          <p:attrName>style.visibility</p:attrName>
                                        </p:attrNameLst>
                                      </p:cBhvr>
                                      <p:to>
                                        <p:strVal val="visible"/>
                                      </p:to>
                                    </p:set>
                                  </p:childTnLst>
                                </p:cTn>
                              </p:par>
                              <p:par>
                                <p:cTn id="467" nodeType="withEffect" fill="hold" presetClass="entr" presetID="1">
                                  <p:stCondLst>
                                    <p:cond delay="0"/>
                                  </p:stCondLst>
                                  <p:childTnLst>
                                    <p:set>
                                      <p:cBhvr>
                                        <p:cTn id="468" dur="1" fill="hold">
                                          <p:stCondLst>
                                            <p:cond delay="0"/>
                                          </p:stCondLst>
                                        </p:cTn>
                                        <p:tgtEl>
                                          <p:spTgt spid="330">
                                            <p:txEl>
                                              <p:pRg st="6" end="6"/>
                                            </p:txEl>
                                          </p:spTgt>
                                        </p:tgtEl>
                                        <p:attrNameLst>
                                          <p:attrName>style.visibility</p:attrName>
                                        </p:attrNameLst>
                                      </p:cBhvr>
                                      <p:to>
                                        <p:strVal val="visible"/>
                                      </p:to>
                                    </p:set>
                                  </p:childTnLst>
                                </p:cTn>
                              </p:par>
                            </p:childTnLst>
                          </p:cTn>
                        </p:par>
                      </p:childTnLst>
                    </p:cTn>
                  </p:par>
                  <p:par>
                    <p:cTn id="469" fill="hold">
                      <p:stCondLst>
                        <p:cond delay="indefinite"/>
                      </p:stCondLst>
                      <p:childTnLst>
                        <p:par>
                          <p:cTn id="470" fill="hold">
                            <p:stCondLst>
                              <p:cond delay="0"/>
                            </p:stCondLst>
                            <p:childTnLst>
                              <p:par>
                                <p:cTn id="471" nodeType="clickEffect" fill="hold" presetClass="entr" presetID="1">
                                  <p:stCondLst>
                                    <p:cond delay="0"/>
                                  </p:stCondLst>
                                  <p:childTnLst>
                                    <p:set>
                                      <p:cBhvr>
                                        <p:cTn id="472" dur="1" fill="hold">
                                          <p:stCondLst>
                                            <p:cond delay="0"/>
                                          </p:stCondLst>
                                        </p:cTn>
                                        <p:tgtEl>
                                          <p:spTgt spid="330">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1371600" y="956880"/>
            <a:ext cx="7467120" cy="742680"/>
          </a:xfrm>
          <a:prstGeom prst="rect">
            <a:avLst/>
          </a:prstGeom>
          <a:noFill/>
          <a:ln>
            <a:noFill/>
          </a:ln>
        </p:spPr>
        <p:txBody>
          <a:bodyPr anchor="b">
            <a:noAutofit/>
          </a:bodyPr>
          <a:p>
            <a:pPr>
              <a:lnSpc>
                <a:spcPct val="100000"/>
              </a:lnSpc>
            </a:pPr>
            <a:r>
              <a:rPr b="1" lang="en-US" sz="3600" spc="-1" strike="noStrike">
                <a:solidFill>
                  <a:srgbClr val="000000"/>
                </a:solidFill>
                <a:latin typeface="Calibri"/>
                <a:ea typeface="ＭＳ Ｐゴシック"/>
              </a:rPr>
              <a:t>The Chain Rule applied to compute joint probability of words in sentence</a:t>
            </a:r>
            <a:endParaRPr b="0" lang="en-US" sz="3600" spc="-1" strike="noStrike">
              <a:solidFill>
                <a:srgbClr val="000000"/>
              </a:solidFill>
              <a:latin typeface="Lucida Sans"/>
            </a:endParaRPr>
          </a:p>
        </p:txBody>
      </p:sp>
      <p:sp>
        <p:nvSpPr>
          <p:cNvPr id="150" name="TextShape 2"/>
          <p:cNvSpPr txBox="1"/>
          <p:nvPr/>
        </p:nvSpPr>
        <p:spPr>
          <a:xfrm>
            <a:off x="304920" y="1352520"/>
            <a:ext cx="8534160" cy="3333240"/>
          </a:xfrm>
          <a:prstGeom prst="rect">
            <a:avLst/>
          </a:prstGeom>
          <a:noFill/>
          <a:ln>
            <a:noFill/>
          </a:ln>
        </p:spPr>
        <p:txBody>
          <a:bodyPr>
            <a:noAutofit/>
          </a:bodyPr>
          <a:p>
            <a:pPr>
              <a:lnSpc>
                <a:spcPct val="100000"/>
              </a:lnSpc>
              <a:spcBef>
                <a:spcPts val="479"/>
              </a:spcBef>
            </a:pPr>
            <a:endParaRPr b="0" lang="en-US" sz="2400" spc="-1" strike="noStrike">
              <a:solidFill>
                <a:srgbClr val="000000"/>
              </a:solidFill>
              <a:latin typeface="Calibri"/>
            </a:endParaRPr>
          </a:p>
          <a:p>
            <a:pPr marL="343080" indent="-342720">
              <a:lnSpc>
                <a:spcPct val="100000"/>
              </a:lnSpc>
              <a:spcBef>
                <a:spcPts val="479"/>
              </a:spcBef>
            </a:pPr>
            <a:endParaRPr b="0" lang="en-US" sz="2400" spc="-1" strike="noStrike">
              <a:solidFill>
                <a:srgbClr val="000000"/>
              </a:solidFill>
              <a:latin typeface="Calibri"/>
            </a:endParaRPr>
          </a:p>
          <a:p>
            <a:pPr marL="343080" indent="-342720">
              <a:lnSpc>
                <a:spcPct val="100000"/>
              </a:lnSpc>
              <a:spcBef>
                <a:spcPts val="561"/>
              </a:spcBef>
            </a:pPr>
            <a:endParaRPr b="0" lang="en-US" sz="2400" spc="-1" strike="noStrike">
              <a:solidFill>
                <a:srgbClr val="000000"/>
              </a:solidFill>
              <a:latin typeface="Calibri"/>
            </a:endParaRPr>
          </a:p>
          <a:p>
            <a:pPr marL="343080" indent="-342720">
              <a:lnSpc>
                <a:spcPct val="100000"/>
              </a:lnSpc>
              <a:spcBef>
                <a:spcPts val="561"/>
              </a:spcBef>
            </a:pPr>
            <a:r>
              <a:rPr b="0" lang="en-US" sz="2800" spc="-1" strike="noStrike">
                <a:solidFill>
                  <a:srgbClr val="000000"/>
                </a:solidFill>
                <a:latin typeface="Calibri"/>
                <a:ea typeface="ＭＳ Ｐゴシック"/>
              </a:rPr>
              <a:t>P(“its water is so transparent”) =</a:t>
            </a:r>
            <a:endParaRPr b="0" lang="en-US" sz="2800" spc="-1" strike="noStrike">
              <a:solidFill>
                <a:srgbClr val="000000"/>
              </a:solidFill>
              <a:latin typeface="Calibri"/>
            </a:endParaRPr>
          </a:p>
          <a:p>
            <a:pPr marL="343080" indent="-342720">
              <a:lnSpc>
                <a:spcPct val="100000"/>
              </a:lnSpc>
              <a:spcBef>
                <a:spcPts val="561"/>
              </a:spcBef>
            </a:pPr>
            <a:r>
              <a:rPr b="0" lang="en-US" sz="2400" spc="-1" strike="noStrike">
                <a:solidFill>
                  <a:srgbClr val="000000"/>
                </a:solidFill>
                <a:latin typeface="Calibri"/>
                <a:ea typeface="ＭＳ Ｐゴシック"/>
              </a:rPr>
              <a:t>	</a:t>
            </a:r>
            <a:r>
              <a:rPr b="0" lang="en-US" sz="2800" spc="-1" strike="noStrike">
                <a:solidFill>
                  <a:srgbClr val="404040"/>
                </a:solidFill>
                <a:latin typeface="Calibri"/>
                <a:ea typeface="ＭＳ Ｐゴシック"/>
              </a:rPr>
              <a:t>P(its) × P(water|its) ×  P(is|its water) </a:t>
            </a:r>
            <a:endParaRPr b="0" lang="en-US" sz="2800" spc="-1" strike="noStrike">
              <a:solidFill>
                <a:srgbClr val="000000"/>
              </a:solidFill>
              <a:latin typeface="Calibri"/>
            </a:endParaRPr>
          </a:p>
          <a:p>
            <a:pPr marL="343080" indent="-342720">
              <a:lnSpc>
                <a:spcPct val="100000"/>
              </a:lnSpc>
              <a:spcBef>
                <a:spcPts val="561"/>
              </a:spcBef>
            </a:pPr>
            <a:r>
              <a:rPr b="0" lang="en-US" sz="2800" spc="-1" strike="noStrike">
                <a:solidFill>
                  <a:srgbClr val="404040"/>
                </a:solidFill>
                <a:latin typeface="Calibri"/>
                <a:ea typeface="ＭＳ Ｐゴシック"/>
              </a:rPr>
              <a:t>         </a:t>
            </a:r>
            <a:r>
              <a:rPr b="0" lang="en-US" sz="2800" spc="-1" strike="noStrike">
                <a:solidFill>
                  <a:srgbClr val="404040"/>
                </a:solidFill>
                <a:latin typeface="Calibri"/>
                <a:ea typeface="ＭＳ Ｐゴシック"/>
              </a:rPr>
              <a:t>×  P(so|its water is) ×  P(transparent|its water is so)</a:t>
            </a:r>
            <a:endParaRPr b="0" lang="en-US" sz="2800" spc="-1" strike="noStrike">
              <a:solidFill>
                <a:srgbClr val="000000"/>
              </a:solidFill>
              <a:latin typeface="Calibri"/>
            </a:endParaRPr>
          </a:p>
        </p:txBody>
      </p:sp>
      <p:pic>
        <p:nvPicPr>
          <p:cNvPr id="151" name="" descr=""/>
          <p:cNvPicPr/>
          <p:nvPr/>
        </p:nvPicPr>
        <p:blipFill>
          <a:blip r:embed="rId1"/>
          <a:stretch/>
        </p:blipFill>
        <p:spPr>
          <a:xfrm>
            <a:off x="1295280" y="1803240"/>
            <a:ext cx="6553080" cy="977760"/>
          </a:xfrm>
          <a:prstGeom prst="rect">
            <a:avLst/>
          </a:prstGeom>
          <a:ln>
            <a:noFill/>
          </a:ln>
        </p:spPr>
      </p:pic>
    </p:spTree>
  </p:cSld>
  <mc:AlternateContent>
    <mc:Choice Requires="p14">
      <p:transition spd="slow" p14:dur="2000"/>
    </mc:Choice>
    <mc:Fallback>
      <p:transition spd="slow"/>
    </mc:Fallback>
  </mc:AlternateContent>
  <p:timing>
    <p:tnLst>
      <p:par>
        <p:cTn id="75" dur="indefinite" restart="never" nodeType="tmRoot">
          <p:childTnLst>
            <p:seq>
              <p:cTn id="76" dur="indefinite" nodeType="mainSeq">
                <p:childTnLst>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150">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150">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150">
                                            <p:txEl>
                                              <p:pRg st="5" end="5"/>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Linear Interpolation</a:t>
            </a:r>
            <a:endParaRPr b="0" lang="en-US" sz="3200" spc="-1" strike="noStrike">
              <a:solidFill>
                <a:srgbClr val="000000"/>
              </a:solidFill>
              <a:latin typeface="Lucida Sans"/>
            </a:endParaRPr>
          </a:p>
        </p:txBody>
      </p:sp>
      <p:sp>
        <p:nvSpPr>
          <p:cNvPr id="332" name="TextShape 2"/>
          <p:cNvSpPr txBox="1"/>
          <p:nvPr/>
        </p:nvSpPr>
        <p:spPr>
          <a:xfrm>
            <a:off x="228600" y="1352520"/>
            <a:ext cx="8534160" cy="3333240"/>
          </a:xfrm>
          <a:prstGeom prst="rect">
            <a:avLst/>
          </a:prstGeom>
          <a:noFill/>
          <a:ln>
            <a:noFill/>
          </a:ln>
        </p:spPr>
        <p:txBody>
          <a:bodyPr>
            <a:noAutofit/>
          </a:bodyPr>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Simple interpolation</a:t>
            </a:r>
            <a:endParaRPr b="0" lang="en-US" sz="2800" spc="-1" strike="noStrike">
              <a:solidFill>
                <a:srgbClr val="000000"/>
              </a:solidFill>
              <a:latin typeface="Calibri"/>
            </a:endParaRPr>
          </a:p>
          <a:p>
            <a:pPr>
              <a:lnSpc>
                <a:spcPct val="100000"/>
              </a:lnSpc>
              <a:spcBef>
                <a:spcPts val="561"/>
              </a:spcBef>
            </a:pPr>
            <a:endParaRPr b="0" lang="en-US" sz="2800" spc="-1" strike="noStrike">
              <a:solidFill>
                <a:srgbClr val="000000"/>
              </a:solidFill>
              <a:latin typeface="Calibri"/>
            </a:endParaRPr>
          </a:p>
          <a:p>
            <a:pPr>
              <a:lnSpc>
                <a:spcPct val="100000"/>
              </a:lnSpc>
              <a:spcBef>
                <a:spcPts val="561"/>
              </a:spcBef>
            </a:pP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Lambdas conditional on context:</a:t>
            </a:r>
            <a:endParaRPr b="0" lang="en-US" sz="2800" spc="-1" strike="noStrike">
              <a:solidFill>
                <a:srgbClr val="000000"/>
              </a:solidFill>
              <a:latin typeface="Calibri"/>
            </a:endParaRPr>
          </a:p>
        </p:txBody>
      </p:sp>
      <p:pic>
        <p:nvPicPr>
          <p:cNvPr id="333" name="Picture 4" descr=""/>
          <p:cNvPicPr/>
          <p:nvPr/>
        </p:nvPicPr>
        <p:blipFill>
          <a:blip r:embed="rId1"/>
          <a:stretch/>
        </p:blipFill>
        <p:spPr>
          <a:xfrm>
            <a:off x="2362320" y="1949400"/>
            <a:ext cx="3657240" cy="991080"/>
          </a:xfrm>
          <a:prstGeom prst="rect">
            <a:avLst/>
          </a:prstGeom>
          <a:ln w="9360">
            <a:noFill/>
          </a:ln>
        </p:spPr>
      </p:pic>
      <p:pic>
        <p:nvPicPr>
          <p:cNvPr id="334" name="Picture 5" descr="interp2"/>
          <p:cNvPicPr/>
          <p:nvPr/>
        </p:nvPicPr>
        <p:blipFill>
          <a:blip r:embed="rId2"/>
          <a:stretch/>
        </p:blipFill>
        <p:spPr>
          <a:xfrm>
            <a:off x="2590920" y="3486240"/>
            <a:ext cx="4991760" cy="1424160"/>
          </a:xfrm>
          <a:prstGeom prst="rect">
            <a:avLst/>
          </a:prstGeom>
          <a:ln w="9360">
            <a:noFill/>
          </a:ln>
        </p:spPr>
      </p:pic>
      <p:pic>
        <p:nvPicPr>
          <p:cNvPr id="335" name="Picture 6" descr=""/>
          <p:cNvPicPr/>
          <p:nvPr/>
        </p:nvPicPr>
        <p:blipFill>
          <a:blip r:embed="rId3"/>
          <a:stretch/>
        </p:blipFill>
        <p:spPr>
          <a:xfrm>
            <a:off x="7010280" y="2076120"/>
            <a:ext cx="1331280" cy="811800"/>
          </a:xfrm>
          <a:prstGeom prst="rect">
            <a:avLst/>
          </a:prstGeom>
          <a:ln w="9360">
            <a:noFill/>
          </a:ln>
        </p:spPr>
      </p:pic>
    </p:spTree>
  </p:cSld>
  <mc:AlternateContent>
    <mc:Choice Requires="p14">
      <p:transition spd="slow" p14:dur="2000"/>
    </mc:Choice>
    <mc:Fallback>
      <p:transition spd="slow"/>
    </mc:Fallback>
  </mc:AlternateContent>
  <p:timing>
    <p:tnLst>
      <p:par>
        <p:cTn id="473" dur="indefinite" restart="never" nodeType="tmRoot">
          <p:childTnLst>
            <p:seq>
              <p:cTn id="474" dur="indefinite" nodeType="mainSeq">
                <p:childTnLst>
                  <p:par>
                    <p:cTn id="475" fill="hold">
                      <p:stCondLst>
                        <p:cond delay="indefinite"/>
                      </p:stCondLst>
                      <p:childTnLst>
                        <p:par>
                          <p:cTn id="476" fill="hold">
                            <p:stCondLst>
                              <p:cond delay="0"/>
                            </p:stCondLst>
                            <p:childTnLst>
                              <p:par>
                                <p:cTn id="477" nodeType="clickEffect" fill="hold" presetClass="entr" presetID="1">
                                  <p:stCondLst>
                                    <p:cond delay="0"/>
                                  </p:stCondLst>
                                  <p:childTnLst>
                                    <p:set>
                                      <p:cBhvr>
                                        <p:cTn id="478" dur="1" fill="hold">
                                          <p:stCondLst>
                                            <p:cond delay="0"/>
                                          </p:stCondLst>
                                        </p:cTn>
                                        <p:tgtEl>
                                          <p:spTgt spid="332">
                                            <p:txEl>
                                              <p:pRg st="3" end="3"/>
                                            </p:txEl>
                                          </p:spTgt>
                                        </p:tgtEl>
                                        <p:attrNameLst>
                                          <p:attrName>style.visibility</p:attrName>
                                        </p:attrNameLst>
                                      </p:cBhvr>
                                      <p:to>
                                        <p:strVal val="visible"/>
                                      </p:to>
                                    </p:set>
                                  </p:childTnLst>
                                </p:cTn>
                              </p:par>
                              <p:par>
                                <p:cTn id="479" nodeType="withEffect" fill="hold" presetClass="entr" presetID="1">
                                  <p:stCondLst>
                                    <p:cond delay="0"/>
                                  </p:stCondLst>
                                  <p:childTnLst>
                                    <p:set>
                                      <p:cBhvr>
                                        <p:cTn id="480"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How to set the lambdas?</a:t>
            </a:r>
            <a:endParaRPr b="0" lang="en-US" sz="3200" spc="-1" strike="noStrike">
              <a:solidFill>
                <a:srgbClr val="000000"/>
              </a:solidFill>
              <a:latin typeface="Lucida Sans"/>
            </a:endParaRPr>
          </a:p>
        </p:txBody>
      </p:sp>
      <p:sp>
        <p:nvSpPr>
          <p:cNvPr id="337" name="TextShape 2"/>
          <p:cNvSpPr txBox="1"/>
          <p:nvPr/>
        </p:nvSpPr>
        <p:spPr>
          <a:xfrm>
            <a:off x="380880" y="1276200"/>
            <a:ext cx="8762760" cy="373356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Use a </a:t>
            </a:r>
            <a:r>
              <a:rPr b="1" lang="en-US" sz="2400" spc="-1" strike="noStrike">
                <a:solidFill>
                  <a:srgbClr val="000000"/>
                </a:solidFill>
                <a:latin typeface="Calibri"/>
                <a:ea typeface="ＭＳ Ｐゴシック"/>
              </a:rPr>
              <a:t>held-out</a:t>
            </a:r>
            <a:r>
              <a:rPr b="0" lang="en-US" sz="2400" spc="-1" strike="noStrike">
                <a:solidFill>
                  <a:srgbClr val="000000"/>
                </a:solidFill>
                <a:latin typeface="Calibri"/>
                <a:ea typeface="ＭＳ Ｐゴシック"/>
              </a:rPr>
              <a:t> corpus</a:t>
            </a: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Choose λs to maximize the probability of held-out data:</a:t>
            </a:r>
            <a:endParaRPr b="0" lang="en-US" sz="2400" spc="-1" strike="noStrike">
              <a:solidFill>
                <a:srgbClr val="000000"/>
              </a:solidFill>
              <a:latin typeface="Calibri"/>
            </a:endParaRPr>
          </a:p>
          <a:p>
            <a:pPr lvl="1" marL="685800" indent="-22824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Fix the N-gram probabilities (on the training data)</a:t>
            </a:r>
            <a:endParaRPr b="0" lang="en-US" sz="2400" spc="-1" strike="noStrike">
              <a:solidFill>
                <a:srgbClr val="000000"/>
              </a:solidFill>
              <a:latin typeface="Calibri"/>
            </a:endParaRPr>
          </a:p>
          <a:p>
            <a:pPr lvl="1" marL="685800" indent="-22824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Then search for λs that give largest probability to held-out set:</a:t>
            </a:r>
            <a:endParaRPr b="0" lang="en-US" sz="2400" spc="-1" strike="noStrike">
              <a:solidFill>
                <a:srgbClr val="000000"/>
              </a:solidFill>
              <a:latin typeface="Calibri"/>
            </a:endParaRPr>
          </a:p>
          <a:p>
            <a:endParaRPr b="0" lang="en-US" sz="2400" spc="-1" strike="noStrike">
              <a:solidFill>
                <a:srgbClr val="000000"/>
              </a:solidFill>
              <a:latin typeface="Calibri"/>
            </a:endParaRPr>
          </a:p>
        </p:txBody>
      </p:sp>
      <p:sp>
        <p:nvSpPr>
          <p:cNvPr id="338" name="CustomShape 3"/>
          <p:cNvSpPr/>
          <p:nvPr/>
        </p:nvSpPr>
        <p:spPr>
          <a:xfrm>
            <a:off x="533520" y="1733400"/>
            <a:ext cx="3504960" cy="761760"/>
          </a:xfrm>
          <a:prstGeom prst="round1Rect">
            <a:avLst>
              <a:gd name="adj" fmla="val 0"/>
            </a:avLst>
          </a:prstGeom>
          <a:solidFill>
            <a:schemeClr val="accent2">
              <a:lumMod val="60000"/>
              <a:lumOff val="40000"/>
            </a:schemeClr>
          </a:solidFill>
          <a:ln>
            <a:solidFill>
              <a:srgbClr val="a0001c"/>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2800" spc="-1" strike="noStrike">
                <a:solidFill>
                  <a:srgbClr val="ffffff"/>
                </a:solidFill>
                <a:latin typeface="Calibri"/>
                <a:ea typeface="ＭＳ Ｐゴシック"/>
              </a:rPr>
              <a:t>Training Data</a:t>
            </a:r>
            <a:endParaRPr b="0" lang="en-US" sz="2800" spc="-1" strike="noStrike">
              <a:latin typeface="Arial"/>
            </a:endParaRPr>
          </a:p>
        </p:txBody>
      </p:sp>
      <p:sp>
        <p:nvSpPr>
          <p:cNvPr id="339" name="CustomShape 4"/>
          <p:cNvSpPr/>
          <p:nvPr/>
        </p:nvSpPr>
        <p:spPr>
          <a:xfrm>
            <a:off x="4267080" y="1733400"/>
            <a:ext cx="1324800" cy="761760"/>
          </a:xfrm>
          <a:prstGeom prst="round1Rect">
            <a:avLst>
              <a:gd name="adj" fmla="val 0"/>
            </a:avLst>
          </a:prstGeom>
          <a:solidFill>
            <a:schemeClr val="bg2">
              <a:lumMod val="50000"/>
            </a:schemeClr>
          </a:solidFill>
          <a:ln>
            <a:solidFill>
              <a:srgbClr val="a0001c"/>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2400" spc="-1" strike="noStrike">
                <a:solidFill>
                  <a:srgbClr val="ffffff"/>
                </a:solidFill>
                <a:latin typeface="Calibri"/>
                <a:ea typeface="ＭＳ Ｐゴシック"/>
              </a:rPr>
              <a:t>Held-Out Data</a:t>
            </a:r>
            <a:endParaRPr b="0" lang="en-US" sz="2400" spc="-1" strike="noStrike">
              <a:latin typeface="Arial"/>
            </a:endParaRPr>
          </a:p>
        </p:txBody>
      </p:sp>
      <p:sp>
        <p:nvSpPr>
          <p:cNvPr id="340" name="CustomShape 5"/>
          <p:cNvSpPr/>
          <p:nvPr/>
        </p:nvSpPr>
        <p:spPr>
          <a:xfrm>
            <a:off x="5791320" y="1733400"/>
            <a:ext cx="1482120" cy="761760"/>
          </a:xfrm>
          <a:prstGeom prst="round1Rect">
            <a:avLst>
              <a:gd name="adj" fmla="val 0"/>
            </a:avLst>
          </a:prstGeom>
          <a:solidFill>
            <a:srgbClr val="3366ff"/>
          </a:solidFill>
          <a:ln>
            <a:solidFill>
              <a:srgbClr val="a0001c"/>
            </a:solidFill>
            <a:round/>
          </a:ln>
          <a:effectLst>
            <a:outerShdw blurRad="40000" dir="5400000" dist="2304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rIns="90000" tIns="45000" bIns="45000" anchor="ctr">
            <a:noAutofit/>
          </a:bodyPr>
          <a:p>
            <a:pPr algn="ctr">
              <a:lnSpc>
                <a:spcPct val="100000"/>
              </a:lnSpc>
            </a:pPr>
            <a:r>
              <a:rPr b="0" lang="en-US" sz="2400" spc="-1" strike="noStrike">
                <a:solidFill>
                  <a:srgbClr val="ffffff"/>
                </a:solidFill>
                <a:latin typeface="Calibri"/>
                <a:ea typeface="ＭＳ Ｐゴシック"/>
              </a:rPr>
              <a:t>Test </a:t>
            </a:r>
            <a:endParaRPr b="0" lang="en-US" sz="2400" spc="-1" strike="noStrike">
              <a:latin typeface="Arial"/>
            </a:endParaRPr>
          </a:p>
          <a:p>
            <a:pPr algn="ctr">
              <a:lnSpc>
                <a:spcPct val="100000"/>
              </a:lnSpc>
            </a:pPr>
            <a:r>
              <a:rPr b="0" lang="en-US" sz="2400" spc="-1" strike="noStrike">
                <a:solidFill>
                  <a:srgbClr val="ffffff"/>
                </a:solidFill>
                <a:latin typeface="Calibri"/>
                <a:ea typeface="ＭＳ Ｐゴシック"/>
              </a:rPr>
              <a:t>Data</a:t>
            </a:r>
            <a:endParaRPr b="0" lang="en-US" sz="2400" spc="-1" strike="noStrike">
              <a:latin typeface="Arial"/>
            </a:endParaRPr>
          </a:p>
        </p:txBody>
      </p:sp>
      <p:pic>
        <p:nvPicPr>
          <p:cNvPr id="341" name="" descr=""/>
          <p:cNvPicPr/>
          <p:nvPr/>
        </p:nvPicPr>
        <p:blipFill>
          <a:blip r:embed="rId1"/>
          <a:stretch/>
        </p:blipFill>
        <p:spPr>
          <a:xfrm>
            <a:off x="1219320" y="4165560"/>
            <a:ext cx="6718320" cy="774720"/>
          </a:xfrm>
          <a:prstGeom prst="rect">
            <a:avLst/>
          </a:prstGeom>
          <a:ln>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Unknown words: Open versus closed vocabulary tasks</a:t>
            </a:r>
            <a:endParaRPr b="0" lang="en-US" sz="3200" spc="-1" strike="noStrike">
              <a:solidFill>
                <a:srgbClr val="000000"/>
              </a:solidFill>
              <a:latin typeface="Lucida Sans"/>
            </a:endParaRPr>
          </a:p>
        </p:txBody>
      </p:sp>
      <p:sp>
        <p:nvSpPr>
          <p:cNvPr id="343" name="TextShape 2"/>
          <p:cNvSpPr txBox="1"/>
          <p:nvPr/>
        </p:nvSpPr>
        <p:spPr>
          <a:xfrm>
            <a:off x="304920" y="1200240"/>
            <a:ext cx="8534160" cy="3333240"/>
          </a:xfrm>
          <a:prstGeom prst="rect">
            <a:avLst/>
          </a:prstGeom>
          <a:noFill/>
          <a:ln>
            <a:noFill/>
          </a:ln>
        </p:spPr>
        <p:txBody>
          <a:bodyPr>
            <a:noAutofit/>
          </a:bodyPr>
          <a:p>
            <a:pPr marL="343080" indent="-342720">
              <a:lnSpc>
                <a:spcPct val="90000"/>
              </a:lnSpc>
              <a:spcBef>
                <a:spcPts val="400"/>
              </a:spcBef>
              <a:buClr>
                <a:srgbClr val="cc0000"/>
              </a:buClr>
              <a:buFont typeface="Times"/>
              <a:buChar char="•"/>
            </a:pPr>
            <a:r>
              <a:rPr b="0" lang="en-US" sz="2000" spc="-1" strike="noStrike">
                <a:solidFill>
                  <a:srgbClr val="000000"/>
                </a:solidFill>
                <a:latin typeface="Calibri"/>
                <a:ea typeface="ＭＳ Ｐゴシック"/>
              </a:rPr>
              <a:t>If we know all the words in advanced</a:t>
            </a:r>
            <a:endParaRPr b="0" lang="en-US" sz="2000" spc="-1" strike="noStrike">
              <a:solidFill>
                <a:srgbClr val="000000"/>
              </a:solidFill>
              <a:latin typeface="Calibri"/>
            </a:endParaRPr>
          </a:p>
          <a:p>
            <a:pPr lvl="1" marL="685800" indent="-228240">
              <a:lnSpc>
                <a:spcPct val="90000"/>
              </a:lnSpc>
              <a:spcBef>
                <a:spcPts val="360"/>
              </a:spcBef>
              <a:buClr>
                <a:srgbClr val="000000"/>
              </a:buClr>
              <a:buFont typeface="Times"/>
              <a:buChar char="•"/>
            </a:pPr>
            <a:r>
              <a:rPr b="0" lang="en-US" sz="1800" spc="-1" strike="noStrike">
                <a:solidFill>
                  <a:srgbClr val="000000"/>
                </a:solidFill>
                <a:latin typeface="Calibri"/>
                <a:ea typeface="ＭＳ Ｐゴシック"/>
              </a:rPr>
              <a:t>Vocabulary V is fixed</a:t>
            </a:r>
            <a:endParaRPr b="0" lang="en-US" sz="1800" spc="-1" strike="noStrike">
              <a:solidFill>
                <a:srgbClr val="000000"/>
              </a:solidFill>
              <a:latin typeface="Calibri"/>
            </a:endParaRPr>
          </a:p>
          <a:p>
            <a:pPr lvl="1" marL="685800" indent="-228240">
              <a:lnSpc>
                <a:spcPct val="90000"/>
              </a:lnSpc>
              <a:spcBef>
                <a:spcPts val="360"/>
              </a:spcBef>
              <a:buClr>
                <a:srgbClr val="000000"/>
              </a:buClr>
              <a:buFont typeface="Times"/>
              <a:buChar char="•"/>
            </a:pPr>
            <a:r>
              <a:rPr b="0" lang="en-US" sz="1800" spc="-1" strike="noStrike">
                <a:solidFill>
                  <a:srgbClr val="000000"/>
                </a:solidFill>
                <a:latin typeface="Calibri"/>
                <a:ea typeface="ＭＳ Ｐゴシック"/>
              </a:rPr>
              <a:t>Closed vocabulary task</a:t>
            </a:r>
            <a:endParaRPr b="0" lang="en-US" sz="1800" spc="-1" strike="noStrike">
              <a:solidFill>
                <a:srgbClr val="000000"/>
              </a:solidFill>
              <a:latin typeface="Calibri"/>
            </a:endParaRPr>
          </a:p>
          <a:p>
            <a:pPr marL="343080" indent="-342720">
              <a:lnSpc>
                <a:spcPct val="90000"/>
              </a:lnSpc>
              <a:spcBef>
                <a:spcPts val="400"/>
              </a:spcBef>
              <a:buClr>
                <a:srgbClr val="cc0000"/>
              </a:buClr>
              <a:buFont typeface="Times"/>
              <a:buChar char="•"/>
            </a:pPr>
            <a:r>
              <a:rPr b="0" lang="en-US" sz="2000" spc="-1" strike="noStrike">
                <a:solidFill>
                  <a:srgbClr val="000000"/>
                </a:solidFill>
                <a:latin typeface="Calibri"/>
                <a:ea typeface="ＭＳ Ｐゴシック"/>
              </a:rPr>
              <a:t>Often we don’t know this</a:t>
            </a:r>
            <a:endParaRPr b="0" lang="en-US" sz="2000" spc="-1" strike="noStrike">
              <a:solidFill>
                <a:srgbClr val="000000"/>
              </a:solidFill>
              <a:latin typeface="Calibri"/>
            </a:endParaRPr>
          </a:p>
          <a:p>
            <a:pPr lvl="1" marL="685800" indent="-228240">
              <a:lnSpc>
                <a:spcPct val="90000"/>
              </a:lnSpc>
              <a:spcBef>
                <a:spcPts val="360"/>
              </a:spcBef>
              <a:buClr>
                <a:srgbClr val="000000"/>
              </a:buClr>
              <a:buFont typeface="Times"/>
              <a:buChar char="•"/>
            </a:pPr>
            <a:r>
              <a:rPr b="1" lang="en-US" sz="1800" spc="-1" strike="noStrike">
                <a:solidFill>
                  <a:srgbClr val="000000"/>
                </a:solidFill>
                <a:latin typeface="Calibri"/>
                <a:ea typeface="ＭＳ Ｐゴシック"/>
              </a:rPr>
              <a:t>Out Of Vocabulary</a:t>
            </a:r>
            <a:r>
              <a:rPr b="0" lang="en-US" sz="1800" spc="-1" strike="noStrike">
                <a:solidFill>
                  <a:srgbClr val="000000"/>
                </a:solidFill>
                <a:latin typeface="Calibri"/>
                <a:ea typeface="ＭＳ Ｐゴシック"/>
              </a:rPr>
              <a:t> = OOV words</a:t>
            </a:r>
            <a:endParaRPr b="0" lang="en-US" sz="1800" spc="-1" strike="noStrike">
              <a:solidFill>
                <a:srgbClr val="000000"/>
              </a:solidFill>
              <a:latin typeface="Calibri"/>
            </a:endParaRPr>
          </a:p>
          <a:p>
            <a:pPr lvl="1" marL="685800" indent="-228240">
              <a:lnSpc>
                <a:spcPct val="90000"/>
              </a:lnSpc>
              <a:spcBef>
                <a:spcPts val="360"/>
              </a:spcBef>
              <a:buClr>
                <a:srgbClr val="000000"/>
              </a:buClr>
              <a:buFont typeface="Times"/>
              <a:buChar char="•"/>
            </a:pPr>
            <a:r>
              <a:rPr b="0" lang="en-US" sz="1800" spc="-1" strike="noStrike">
                <a:solidFill>
                  <a:srgbClr val="000000"/>
                </a:solidFill>
                <a:latin typeface="Calibri"/>
                <a:ea typeface="ＭＳ Ｐゴシック"/>
              </a:rPr>
              <a:t>Open vocabulary task</a:t>
            </a:r>
            <a:endParaRPr b="0" lang="en-US" sz="1800" spc="-1" strike="noStrike">
              <a:solidFill>
                <a:srgbClr val="000000"/>
              </a:solidFill>
              <a:latin typeface="Calibri"/>
            </a:endParaRPr>
          </a:p>
          <a:p>
            <a:pPr marL="343080" indent="-342720">
              <a:lnSpc>
                <a:spcPct val="90000"/>
              </a:lnSpc>
              <a:spcBef>
                <a:spcPts val="400"/>
              </a:spcBef>
              <a:buClr>
                <a:srgbClr val="cc0000"/>
              </a:buClr>
              <a:buFont typeface="Times"/>
              <a:buChar char="•"/>
            </a:pPr>
            <a:r>
              <a:rPr b="0" lang="en-US" sz="2000" spc="-1" strike="noStrike">
                <a:solidFill>
                  <a:srgbClr val="000000"/>
                </a:solidFill>
                <a:latin typeface="Calibri"/>
                <a:ea typeface="ＭＳ Ｐゴシック"/>
              </a:rPr>
              <a:t>Instead: create an unknown word token &lt;UNK&gt;</a:t>
            </a:r>
            <a:endParaRPr b="0" lang="en-US" sz="2000" spc="-1" strike="noStrike">
              <a:solidFill>
                <a:srgbClr val="000000"/>
              </a:solidFill>
              <a:latin typeface="Calibri"/>
            </a:endParaRPr>
          </a:p>
          <a:p>
            <a:pPr lvl="1" marL="685800" indent="-228240">
              <a:lnSpc>
                <a:spcPct val="90000"/>
              </a:lnSpc>
              <a:spcBef>
                <a:spcPts val="360"/>
              </a:spcBef>
              <a:buClr>
                <a:srgbClr val="000000"/>
              </a:buClr>
              <a:buFont typeface="Times"/>
              <a:buChar char="•"/>
            </a:pPr>
            <a:r>
              <a:rPr b="0" lang="en-US" sz="1800" spc="-1" strike="noStrike">
                <a:solidFill>
                  <a:srgbClr val="000000"/>
                </a:solidFill>
                <a:latin typeface="Calibri"/>
                <a:ea typeface="ＭＳ Ｐゴシック"/>
              </a:rPr>
              <a:t>Training of &lt;UNK&gt; probabilities</a:t>
            </a:r>
            <a:endParaRPr b="0" lang="en-US" sz="1800" spc="-1" strike="noStrike">
              <a:solidFill>
                <a:srgbClr val="000000"/>
              </a:solidFill>
              <a:latin typeface="Calibri"/>
            </a:endParaRPr>
          </a:p>
          <a:p>
            <a:pPr lvl="2" marL="1028880" indent="-228240">
              <a:lnSpc>
                <a:spcPct val="90000"/>
              </a:lnSpc>
              <a:spcBef>
                <a:spcPts val="320"/>
              </a:spcBef>
              <a:buClr>
                <a:srgbClr val="cc0000"/>
              </a:buClr>
              <a:buFont typeface="Times"/>
              <a:buChar char="•"/>
            </a:pPr>
            <a:r>
              <a:rPr b="0" lang="en-US" sz="1600" spc="-1" strike="noStrike">
                <a:solidFill>
                  <a:srgbClr val="000000"/>
                </a:solidFill>
                <a:latin typeface="Calibri"/>
                <a:ea typeface="ＭＳ Ｐゴシック"/>
              </a:rPr>
              <a:t>Create a fixed lexicon L of size V</a:t>
            </a:r>
            <a:endParaRPr b="0" lang="en-US" sz="1600" spc="-1" strike="noStrike">
              <a:solidFill>
                <a:srgbClr val="000000"/>
              </a:solidFill>
              <a:latin typeface="Calibri"/>
            </a:endParaRPr>
          </a:p>
          <a:p>
            <a:pPr lvl="2" marL="1028880" indent="-228240">
              <a:lnSpc>
                <a:spcPct val="90000"/>
              </a:lnSpc>
              <a:spcBef>
                <a:spcPts val="320"/>
              </a:spcBef>
              <a:buClr>
                <a:srgbClr val="cc0000"/>
              </a:buClr>
              <a:buFont typeface="Times"/>
              <a:buChar char="•"/>
            </a:pPr>
            <a:r>
              <a:rPr b="0" lang="en-US" sz="1600" spc="-1" strike="noStrike">
                <a:solidFill>
                  <a:srgbClr val="000000"/>
                </a:solidFill>
                <a:latin typeface="Calibri"/>
                <a:ea typeface="ＭＳ Ｐゴシック"/>
              </a:rPr>
              <a:t>At text normalization phase, any training word not in L changed to  &lt;UNK&gt;</a:t>
            </a:r>
            <a:endParaRPr b="0" lang="en-US" sz="1600" spc="-1" strike="noStrike">
              <a:solidFill>
                <a:srgbClr val="000000"/>
              </a:solidFill>
              <a:latin typeface="Calibri"/>
            </a:endParaRPr>
          </a:p>
          <a:p>
            <a:pPr lvl="2" marL="1028880" indent="-228240">
              <a:lnSpc>
                <a:spcPct val="90000"/>
              </a:lnSpc>
              <a:spcBef>
                <a:spcPts val="320"/>
              </a:spcBef>
              <a:buClr>
                <a:srgbClr val="cc0000"/>
              </a:buClr>
              <a:buFont typeface="Times"/>
              <a:buChar char="•"/>
            </a:pPr>
            <a:r>
              <a:rPr b="0" lang="en-US" sz="1600" spc="-1" strike="noStrike">
                <a:solidFill>
                  <a:srgbClr val="000000"/>
                </a:solidFill>
                <a:latin typeface="Calibri"/>
                <a:ea typeface="ＭＳ Ｐゴシック"/>
              </a:rPr>
              <a:t>Now we train its probabilities like a normal word</a:t>
            </a:r>
            <a:endParaRPr b="0" lang="en-US" sz="1600" spc="-1" strike="noStrike">
              <a:solidFill>
                <a:srgbClr val="000000"/>
              </a:solidFill>
              <a:latin typeface="Calibri"/>
            </a:endParaRPr>
          </a:p>
          <a:p>
            <a:pPr lvl="1" marL="685800" indent="-228240">
              <a:lnSpc>
                <a:spcPct val="90000"/>
              </a:lnSpc>
              <a:spcBef>
                <a:spcPts val="360"/>
              </a:spcBef>
              <a:buClr>
                <a:srgbClr val="000000"/>
              </a:buClr>
              <a:buFont typeface="Times"/>
              <a:buChar char="•"/>
            </a:pPr>
            <a:r>
              <a:rPr b="0" lang="en-US" sz="1800" spc="-1" strike="noStrike">
                <a:solidFill>
                  <a:srgbClr val="000000"/>
                </a:solidFill>
                <a:latin typeface="Calibri"/>
                <a:ea typeface="ＭＳ Ｐゴシック"/>
              </a:rPr>
              <a:t>At decoding time</a:t>
            </a:r>
            <a:endParaRPr b="0" lang="en-US" sz="1800" spc="-1" strike="noStrike">
              <a:solidFill>
                <a:srgbClr val="000000"/>
              </a:solidFill>
              <a:latin typeface="Calibri"/>
            </a:endParaRPr>
          </a:p>
          <a:p>
            <a:pPr lvl="2" marL="1028880" indent="-228240">
              <a:lnSpc>
                <a:spcPct val="90000"/>
              </a:lnSpc>
              <a:spcBef>
                <a:spcPts val="320"/>
              </a:spcBef>
              <a:buClr>
                <a:srgbClr val="cc0000"/>
              </a:buClr>
              <a:buFont typeface="Times"/>
              <a:buChar char="•"/>
            </a:pPr>
            <a:r>
              <a:rPr b="0" lang="en-US" sz="1600" spc="-1" strike="noStrike">
                <a:solidFill>
                  <a:srgbClr val="000000"/>
                </a:solidFill>
                <a:latin typeface="Calibri"/>
                <a:ea typeface="ＭＳ Ｐゴシック"/>
              </a:rPr>
              <a:t>If text input: Use UNK probabilities for any word not in training</a:t>
            </a:r>
            <a:endParaRPr b="0" lang="en-US" sz="1600" spc="-1" strike="noStrike">
              <a:solidFill>
                <a:srgbClr val="000000"/>
              </a:solidFill>
              <a:latin typeface="Calibri"/>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Huge web-scale n-grams</a:t>
            </a:r>
            <a:endParaRPr b="0" lang="en-US" sz="3200" spc="-1" strike="noStrike">
              <a:solidFill>
                <a:srgbClr val="000000"/>
              </a:solidFill>
              <a:latin typeface="Lucida Sans"/>
            </a:endParaRPr>
          </a:p>
        </p:txBody>
      </p:sp>
      <p:sp>
        <p:nvSpPr>
          <p:cNvPr id="345" name="TextShape 2"/>
          <p:cNvSpPr txBox="1"/>
          <p:nvPr/>
        </p:nvSpPr>
        <p:spPr>
          <a:xfrm>
            <a:off x="304920" y="1276200"/>
            <a:ext cx="8534160" cy="3333240"/>
          </a:xfrm>
          <a:prstGeom prst="rect">
            <a:avLst/>
          </a:prstGeom>
          <a:noFill/>
          <a:ln>
            <a:noFill/>
          </a:ln>
        </p:spPr>
        <p:txBody>
          <a:bodyPr>
            <a:noAutofit/>
          </a:bodyPr>
          <a:p>
            <a:pPr marL="343080" indent="-342720">
              <a:lnSpc>
                <a:spcPct val="90000"/>
              </a:lnSpc>
              <a:spcBef>
                <a:spcPts val="479"/>
              </a:spcBef>
              <a:buClr>
                <a:srgbClr val="cc0000"/>
              </a:buClr>
              <a:buFont typeface="Times"/>
              <a:buChar char="•"/>
            </a:pPr>
            <a:r>
              <a:rPr b="0" lang="en-US" sz="2400" spc="-1" strike="noStrike">
                <a:solidFill>
                  <a:srgbClr val="000000"/>
                </a:solidFill>
                <a:latin typeface="Calibri"/>
                <a:ea typeface="ＭＳ Ｐゴシック"/>
              </a:rPr>
              <a:t>How to deal with, e.g., Google N-gram corpus</a:t>
            </a:r>
            <a:endParaRPr b="0" lang="en-US" sz="2400" spc="-1" strike="noStrike">
              <a:solidFill>
                <a:srgbClr val="000000"/>
              </a:solidFill>
              <a:latin typeface="Calibri"/>
            </a:endParaRPr>
          </a:p>
          <a:p>
            <a:pPr marL="343080" indent="-342720">
              <a:lnSpc>
                <a:spcPct val="90000"/>
              </a:lnSpc>
              <a:spcBef>
                <a:spcPts val="479"/>
              </a:spcBef>
              <a:buClr>
                <a:srgbClr val="cc0000"/>
              </a:buClr>
              <a:buFont typeface="Times"/>
              <a:buChar char="•"/>
            </a:pPr>
            <a:r>
              <a:rPr b="0" lang="en-US" sz="2400" spc="-1" strike="noStrike">
                <a:solidFill>
                  <a:srgbClr val="000000"/>
                </a:solidFill>
                <a:latin typeface="Calibri"/>
                <a:ea typeface="ＭＳ Ｐゴシック"/>
              </a:rPr>
              <a:t>Pruning</a:t>
            </a:r>
            <a:endParaRPr b="0" lang="en-US" sz="24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Only store N-grams with count &gt; threshold.</a:t>
            </a:r>
            <a:endParaRPr b="0" lang="en-US" sz="2000" spc="-1" strike="noStrike">
              <a:solidFill>
                <a:srgbClr val="000000"/>
              </a:solidFill>
              <a:latin typeface="Calibri"/>
            </a:endParaRPr>
          </a:p>
          <a:p>
            <a:pPr lvl="2" marL="1028880" indent="-228240">
              <a:lnSpc>
                <a:spcPct val="90000"/>
              </a:lnSpc>
              <a:spcBef>
                <a:spcPts val="400"/>
              </a:spcBef>
              <a:buClr>
                <a:srgbClr val="cc0000"/>
              </a:buClr>
              <a:buFont typeface="Times"/>
              <a:buChar char="•"/>
            </a:pPr>
            <a:r>
              <a:rPr b="0" lang="en-US" sz="2000" spc="-1" strike="noStrike">
                <a:solidFill>
                  <a:srgbClr val="000000"/>
                </a:solidFill>
                <a:latin typeface="Calibri"/>
                <a:ea typeface="ＭＳ Ｐゴシック"/>
              </a:rPr>
              <a:t>Remove singletons of higher-order n-grams</a:t>
            </a:r>
            <a:endParaRPr b="0" lang="en-US" sz="20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Entropy-based pruning</a:t>
            </a:r>
            <a:endParaRPr b="0" lang="en-US" sz="2000" spc="-1" strike="noStrike">
              <a:solidFill>
                <a:srgbClr val="000000"/>
              </a:solidFill>
              <a:latin typeface="Calibri"/>
            </a:endParaRPr>
          </a:p>
          <a:p>
            <a:pPr marL="343080" indent="-342720">
              <a:lnSpc>
                <a:spcPct val="90000"/>
              </a:lnSpc>
              <a:spcBef>
                <a:spcPts val="479"/>
              </a:spcBef>
              <a:buClr>
                <a:srgbClr val="cc0000"/>
              </a:buClr>
              <a:buFont typeface="Times"/>
              <a:buChar char="•"/>
            </a:pPr>
            <a:r>
              <a:rPr b="0" lang="en-US" sz="2400" spc="-1" strike="noStrike">
                <a:solidFill>
                  <a:srgbClr val="000000"/>
                </a:solidFill>
                <a:latin typeface="Calibri"/>
                <a:ea typeface="ＭＳ Ｐゴシック"/>
              </a:rPr>
              <a:t>Efficiency</a:t>
            </a:r>
            <a:endParaRPr b="0" lang="en-US" sz="24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Efficient data structures like tries</a:t>
            </a:r>
            <a:endParaRPr b="0" lang="en-US" sz="20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Bloom filters: approximate language models</a:t>
            </a:r>
            <a:endParaRPr b="0" lang="en-US" sz="20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Store words as indexes, not strings</a:t>
            </a:r>
            <a:endParaRPr b="0" lang="en-US" sz="2000" spc="-1" strike="noStrike">
              <a:solidFill>
                <a:srgbClr val="000000"/>
              </a:solidFill>
              <a:latin typeface="Calibri"/>
            </a:endParaRPr>
          </a:p>
          <a:p>
            <a:pPr lvl="2" marL="1028880" indent="-228240">
              <a:lnSpc>
                <a:spcPct val="90000"/>
              </a:lnSpc>
              <a:spcBef>
                <a:spcPts val="400"/>
              </a:spcBef>
              <a:buClr>
                <a:srgbClr val="cc0000"/>
              </a:buClr>
              <a:buFont typeface="Times"/>
              <a:buChar char="•"/>
            </a:pPr>
            <a:r>
              <a:rPr b="0" lang="en-US" sz="2000" spc="-1" strike="noStrike">
                <a:solidFill>
                  <a:srgbClr val="000000"/>
                </a:solidFill>
                <a:latin typeface="Calibri"/>
                <a:ea typeface="ＭＳ Ｐゴシック"/>
              </a:rPr>
              <a:t>Use Huffman coding to fit large numbers of words into two bytes</a:t>
            </a:r>
            <a:endParaRPr b="0" lang="en-US" sz="20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Quantize probabilities (4-8 bits instead of 8-byte float)</a:t>
            </a:r>
            <a:endParaRPr b="0" lang="en-US" sz="2000" spc="-1" strike="noStrike">
              <a:solidFill>
                <a:srgbClr val="000000"/>
              </a:solidFill>
              <a:latin typeface="Calibri"/>
            </a:endParaRPr>
          </a:p>
          <a:p>
            <a:endParaRPr b="0" lang="en-US" sz="2000" spc="-1" strike="noStrike">
              <a:solidFill>
                <a:srgbClr val="000000"/>
              </a:solidFill>
              <a:latin typeface="Calibri"/>
            </a:endParaRPr>
          </a:p>
        </p:txBody>
      </p:sp>
    </p:spTree>
  </p:cSld>
  <mc:AlternateContent>
    <mc:Choice Requires="p14">
      <p:transition spd="slow" p14:dur="2000"/>
    </mc:Choice>
    <mc:Fallback>
      <p:transition spd="slow"/>
    </mc:Fallback>
  </mc:AlternateContent>
  <p:timing>
    <p:tnLst>
      <p:par>
        <p:cTn id="481" dur="indefinite" restart="never" nodeType="tmRoot">
          <p:childTnLst>
            <p:seq>
              <p:cTn id="482" dur="indefinite" nodeType="mainSeq">
                <p:childTnLst>
                  <p:par>
                    <p:cTn id="483" fill="hold">
                      <p:stCondLst>
                        <p:cond delay="indefinite"/>
                      </p:stCondLst>
                      <p:childTnLst>
                        <p:par>
                          <p:cTn id="484" fill="hold">
                            <p:stCondLst>
                              <p:cond delay="0"/>
                            </p:stCondLst>
                            <p:childTnLst>
                              <p:par>
                                <p:cTn id="485" nodeType="clickEffect" fill="hold" presetClass="entr" presetID="1">
                                  <p:stCondLst>
                                    <p:cond delay="0"/>
                                  </p:stCondLst>
                                  <p:childTnLst>
                                    <p:set>
                                      <p:cBhvr>
                                        <p:cTn id="486" dur="1" fill="hold">
                                          <p:stCondLst>
                                            <p:cond delay="0"/>
                                          </p:stCondLst>
                                        </p:cTn>
                                        <p:tgtEl>
                                          <p:spTgt spid="345">
                                            <p:txEl>
                                              <p:pRg st="0" end="0"/>
                                            </p:txEl>
                                          </p:spTgt>
                                        </p:tgtEl>
                                        <p:attrNameLst>
                                          <p:attrName>style.visibility</p:attrName>
                                        </p:attrNameLst>
                                      </p:cBhvr>
                                      <p:to>
                                        <p:strVal val="visible"/>
                                      </p:to>
                                    </p:set>
                                  </p:childTnLst>
                                </p:cTn>
                              </p:par>
                            </p:childTnLst>
                          </p:cTn>
                        </p:par>
                      </p:childTnLst>
                    </p:cTn>
                  </p:par>
                  <p:par>
                    <p:cTn id="487" fill="hold">
                      <p:stCondLst>
                        <p:cond delay="indefinite"/>
                      </p:stCondLst>
                      <p:childTnLst>
                        <p:par>
                          <p:cTn id="488" fill="hold">
                            <p:stCondLst>
                              <p:cond delay="0"/>
                            </p:stCondLst>
                            <p:childTnLst>
                              <p:par>
                                <p:cTn id="489" nodeType="clickEffect" fill="hold" presetClass="entr" presetID="1">
                                  <p:stCondLst>
                                    <p:cond delay="0"/>
                                  </p:stCondLst>
                                  <p:childTnLst>
                                    <p:set>
                                      <p:cBhvr>
                                        <p:cTn id="490" dur="1" fill="hold">
                                          <p:stCondLst>
                                            <p:cond delay="0"/>
                                          </p:stCondLst>
                                        </p:cTn>
                                        <p:tgtEl>
                                          <p:spTgt spid="345">
                                            <p:txEl>
                                              <p:pRg st="1" end="1"/>
                                            </p:txEl>
                                          </p:spTgt>
                                        </p:tgtEl>
                                        <p:attrNameLst>
                                          <p:attrName>style.visibility</p:attrName>
                                        </p:attrNameLst>
                                      </p:cBhvr>
                                      <p:to>
                                        <p:strVal val="visible"/>
                                      </p:to>
                                    </p:set>
                                  </p:childTnLst>
                                </p:cTn>
                              </p:par>
                              <p:par>
                                <p:cTn id="491" nodeType="withEffect" fill="hold" presetClass="entr" presetID="1">
                                  <p:stCondLst>
                                    <p:cond delay="0"/>
                                  </p:stCondLst>
                                  <p:childTnLst>
                                    <p:set>
                                      <p:cBhvr>
                                        <p:cTn id="492" dur="1" fill="hold">
                                          <p:stCondLst>
                                            <p:cond delay="0"/>
                                          </p:stCondLst>
                                        </p:cTn>
                                        <p:tgtEl>
                                          <p:spTgt spid="345">
                                            <p:txEl>
                                              <p:pRg st="2" end="2"/>
                                            </p:txEl>
                                          </p:spTgt>
                                        </p:tgtEl>
                                        <p:attrNameLst>
                                          <p:attrName>style.visibility</p:attrName>
                                        </p:attrNameLst>
                                      </p:cBhvr>
                                      <p:to>
                                        <p:strVal val="visible"/>
                                      </p:to>
                                    </p:set>
                                  </p:childTnLst>
                                </p:cTn>
                              </p:par>
                              <p:par>
                                <p:cTn id="493" nodeType="withEffect" fill="hold" presetClass="entr" presetID="1">
                                  <p:stCondLst>
                                    <p:cond delay="0"/>
                                  </p:stCondLst>
                                  <p:childTnLst>
                                    <p:set>
                                      <p:cBhvr>
                                        <p:cTn id="494" dur="1" fill="hold">
                                          <p:stCondLst>
                                            <p:cond delay="0"/>
                                          </p:stCondLst>
                                        </p:cTn>
                                        <p:tgtEl>
                                          <p:spTgt spid="345">
                                            <p:txEl>
                                              <p:pRg st="3" end="3"/>
                                            </p:txEl>
                                          </p:spTgt>
                                        </p:tgtEl>
                                        <p:attrNameLst>
                                          <p:attrName>style.visibility</p:attrName>
                                        </p:attrNameLst>
                                      </p:cBhvr>
                                      <p:to>
                                        <p:strVal val="visible"/>
                                      </p:to>
                                    </p:set>
                                  </p:childTnLst>
                                </p:cTn>
                              </p:par>
                              <p:par>
                                <p:cTn id="495" nodeType="withEffect" fill="hold" presetClass="entr" presetID="1">
                                  <p:stCondLst>
                                    <p:cond delay="0"/>
                                  </p:stCondLst>
                                  <p:childTnLst>
                                    <p:set>
                                      <p:cBhvr>
                                        <p:cTn id="496" dur="1" fill="hold">
                                          <p:stCondLst>
                                            <p:cond delay="0"/>
                                          </p:stCondLst>
                                        </p:cTn>
                                        <p:tgtEl>
                                          <p:spTgt spid="345">
                                            <p:txEl>
                                              <p:pRg st="4" end="4"/>
                                            </p:txEl>
                                          </p:spTgt>
                                        </p:tgtEl>
                                        <p:attrNameLst>
                                          <p:attrName>style.visibility</p:attrName>
                                        </p:attrNameLst>
                                      </p:cBhvr>
                                      <p:to>
                                        <p:strVal val="visible"/>
                                      </p:to>
                                    </p:set>
                                  </p:childTnLst>
                                </p:cTn>
                              </p:par>
                            </p:childTnLst>
                          </p:cTn>
                        </p:par>
                      </p:childTnLst>
                    </p:cTn>
                  </p:par>
                  <p:par>
                    <p:cTn id="497" fill="hold">
                      <p:stCondLst>
                        <p:cond delay="indefinite"/>
                      </p:stCondLst>
                      <p:childTnLst>
                        <p:par>
                          <p:cTn id="498" fill="hold">
                            <p:stCondLst>
                              <p:cond delay="0"/>
                            </p:stCondLst>
                            <p:childTnLst>
                              <p:par>
                                <p:cTn id="499" nodeType="clickEffect" fill="hold" presetClass="entr" presetID="1">
                                  <p:stCondLst>
                                    <p:cond delay="0"/>
                                  </p:stCondLst>
                                  <p:childTnLst>
                                    <p:set>
                                      <p:cBhvr>
                                        <p:cTn id="500" dur="1" fill="hold">
                                          <p:stCondLst>
                                            <p:cond delay="0"/>
                                          </p:stCondLst>
                                        </p:cTn>
                                        <p:tgtEl>
                                          <p:spTgt spid="345">
                                            <p:txEl>
                                              <p:pRg st="5" end="5"/>
                                            </p:txEl>
                                          </p:spTgt>
                                        </p:tgtEl>
                                        <p:attrNameLst>
                                          <p:attrName>style.visibility</p:attrName>
                                        </p:attrNameLst>
                                      </p:cBhvr>
                                      <p:to>
                                        <p:strVal val="visible"/>
                                      </p:to>
                                    </p:set>
                                  </p:childTnLst>
                                </p:cTn>
                              </p:par>
                              <p:par>
                                <p:cTn id="501" nodeType="withEffect" fill="hold" presetClass="entr" presetID="1">
                                  <p:stCondLst>
                                    <p:cond delay="0"/>
                                  </p:stCondLst>
                                  <p:childTnLst>
                                    <p:set>
                                      <p:cBhvr>
                                        <p:cTn id="502" dur="1" fill="hold">
                                          <p:stCondLst>
                                            <p:cond delay="0"/>
                                          </p:stCondLst>
                                        </p:cTn>
                                        <p:tgtEl>
                                          <p:spTgt spid="345">
                                            <p:txEl>
                                              <p:pRg st="6" end="6"/>
                                            </p:txEl>
                                          </p:spTgt>
                                        </p:tgtEl>
                                        <p:attrNameLst>
                                          <p:attrName>style.visibility</p:attrName>
                                        </p:attrNameLst>
                                      </p:cBhvr>
                                      <p:to>
                                        <p:strVal val="visible"/>
                                      </p:to>
                                    </p:set>
                                  </p:childTnLst>
                                </p:cTn>
                              </p:par>
                              <p:par>
                                <p:cTn id="503" nodeType="withEffect" fill="hold" presetClass="entr" presetID="1">
                                  <p:stCondLst>
                                    <p:cond delay="0"/>
                                  </p:stCondLst>
                                  <p:childTnLst>
                                    <p:set>
                                      <p:cBhvr>
                                        <p:cTn id="504" dur="1" fill="hold">
                                          <p:stCondLst>
                                            <p:cond delay="0"/>
                                          </p:stCondLst>
                                        </p:cTn>
                                        <p:tgtEl>
                                          <p:spTgt spid="345">
                                            <p:txEl>
                                              <p:pRg st="7" end="7"/>
                                            </p:txEl>
                                          </p:spTgt>
                                        </p:tgtEl>
                                        <p:attrNameLst>
                                          <p:attrName>style.visibility</p:attrName>
                                        </p:attrNameLst>
                                      </p:cBhvr>
                                      <p:to>
                                        <p:strVal val="visible"/>
                                      </p:to>
                                    </p:set>
                                  </p:childTnLst>
                                </p:cTn>
                              </p:par>
                              <p:par>
                                <p:cTn id="505" nodeType="withEffect" fill="hold" presetClass="entr" presetID="1">
                                  <p:stCondLst>
                                    <p:cond delay="0"/>
                                  </p:stCondLst>
                                  <p:childTnLst>
                                    <p:set>
                                      <p:cBhvr>
                                        <p:cTn id="506" dur="1" fill="hold">
                                          <p:stCondLst>
                                            <p:cond delay="0"/>
                                          </p:stCondLst>
                                        </p:cTn>
                                        <p:tgtEl>
                                          <p:spTgt spid="345">
                                            <p:txEl>
                                              <p:pRg st="8" end="8"/>
                                            </p:txEl>
                                          </p:spTgt>
                                        </p:tgtEl>
                                        <p:attrNameLst>
                                          <p:attrName>style.visibility</p:attrName>
                                        </p:attrNameLst>
                                      </p:cBhvr>
                                      <p:to>
                                        <p:strVal val="visible"/>
                                      </p:to>
                                    </p:set>
                                  </p:childTnLst>
                                </p:cTn>
                              </p:par>
                              <p:par>
                                <p:cTn id="507" nodeType="withEffect" fill="hold" presetClass="entr" presetID="1">
                                  <p:stCondLst>
                                    <p:cond delay="0"/>
                                  </p:stCondLst>
                                  <p:childTnLst>
                                    <p:set>
                                      <p:cBhvr>
                                        <p:cTn id="508" dur="1" fill="hold">
                                          <p:stCondLst>
                                            <p:cond delay="0"/>
                                          </p:stCondLst>
                                        </p:cTn>
                                        <p:tgtEl>
                                          <p:spTgt spid="345">
                                            <p:txEl>
                                              <p:pRg st="9" end="9"/>
                                            </p:txEl>
                                          </p:spTgt>
                                        </p:tgtEl>
                                        <p:attrNameLst>
                                          <p:attrName>style.visibility</p:attrName>
                                        </p:attrNameLst>
                                      </p:cBhvr>
                                      <p:to>
                                        <p:strVal val="visible"/>
                                      </p:to>
                                    </p:set>
                                  </p:childTnLst>
                                </p:cTn>
                              </p:par>
                              <p:par>
                                <p:cTn id="509" nodeType="withEffect" fill="hold" presetClass="entr" presetID="1">
                                  <p:stCondLst>
                                    <p:cond delay="0"/>
                                  </p:stCondLst>
                                  <p:childTnLst>
                                    <p:set>
                                      <p:cBhvr>
                                        <p:cTn id="510" dur="1" fill="hold">
                                          <p:stCondLst>
                                            <p:cond delay="0"/>
                                          </p:stCondLst>
                                        </p:cTn>
                                        <p:tgtEl>
                                          <p:spTgt spid="345">
                                            <p:txEl>
                                              <p:pRg st="10" end="1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Smoothing for Web-scale N-grams</a:t>
            </a:r>
            <a:endParaRPr b="0" lang="en-US" sz="3200" spc="-1" strike="noStrike">
              <a:solidFill>
                <a:srgbClr val="000000"/>
              </a:solidFill>
              <a:latin typeface="Lucida Sans"/>
            </a:endParaRPr>
          </a:p>
        </p:txBody>
      </p:sp>
      <p:sp>
        <p:nvSpPr>
          <p:cNvPr id="347"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a:t>
            </a:r>
            <a:r>
              <a:rPr b="0" lang="en-US" sz="2800" spc="-1" strike="noStrike">
                <a:solidFill>
                  <a:srgbClr val="000000"/>
                </a:solidFill>
                <a:latin typeface="Calibri"/>
                <a:ea typeface="ＭＳ Ｐゴシック"/>
              </a:rPr>
              <a:t>Stupid backoff” (Brants </a:t>
            </a:r>
            <a:r>
              <a:rPr b="0" i="1" lang="en-US" sz="2800" spc="-1" strike="noStrike">
                <a:solidFill>
                  <a:srgbClr val="000000"/>
                </a:solidFill>
                <a:latin typeface="Calibri"/>
                <a:ea typeface="ＭＳ Ｐゴシック"/>
              </a:rPr>
              <a:t>et al</a:t>
            </a:r>
            <a:r>
              <a:rPr b="0" lang="en-US" sz="2800" spc="-1" strike="noStrike">
                <a:solidFill>
                  <a:srgbClr val="000000"/>
                </a:solidFill>
                <a:latin typeface="Calibri"/>
                <a:ea typeface="ＭＳ Ｐゴシック"/>
              </a:rPr>
              <a:t>. 2007)</a:t>
            </a:r>
            <a:endParaRPr b="0" lang="en-US" sz="28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No discounting, just use relative frequencies </a:t>
            </a:r>
            <a:endParaRPr b="0" lang="en-US" sz="2800" spc="-1" strike="noStrike">
              <a:solidFill>
                <a:srgbClr val="000000"/>
              </a:solidFill>
              <a:latin typeface="Calibri"/>
            </a:endParaRPr>
          </a:p>
          <a:p>
            <a:pPr marL="457200">
              <a:lnSpc>
                <a:spcPct val="100000"/>
              </a:lnSpc>
              <a:spcBef>
                <a:spcPts val="400"/>
              </a:spcBef>
            </a:pPr>
            <a:endParaRPr b="0" lang="en-US" sz="2800" spc="-1" strike="noStrike">
              <a:solidFill>
                <a:srgbClr val="000000"/>
              </a:solidFill>
              <a:latin typeface="Calibri"/>
            </a:endParaRPr>
          </a:p>
        </p:txBody>
      </p:sp>
      <p:sp>
        <p:nvSpPr>
          <p:cNvPr id="348" name="TextShape 3"/>
          <p:cNvSpPr txBox="1"/>
          <p:nvPr/>
        </p:nvSpPr>
        <p:spPr>
          <a:xfrm>
            <a:off x="304920" y="4705200"/>
            <a:ext cx="1980720" cy="342720"/>
          </a:xfrm>
          <a:prstGeom prst="rect">
            <a:avLst/>
          </a:prstGeom>
          <a:noFill/>
          <a:ln w="9360">
            <a:noFill/>
          </a:ln>
        </p:spPr>
        <p:txBody>
          <a:bodyPr>
            <a:noAutofit/>
          </a:bodyPr>
          <a:p>
            <a:pPr>
              <a:lnSpc>
                <a:spcPct val="100000"/>
              </a:lnSpc>
            </a:pPr>
            <a:fld id="{ED1B266A-3BF9-4660-983E-979808FF3AA0}" type="slidenum">
              <a:rPr b="0" lang="en-US" sz="1400" spc="-1" strike="noStrike">
                <a:solidFill>
                  <a:srgbClr val="000000"/>
                </a:solidFill>
                <a:latin typeface="Calibri"/>
                <a:ea typeface="ＭＳ Ｐゴシック"/>
              </a:rPr>
              <a:t>1</a:t>
            </a:fld>
            <a:endParaRPr b="0" lang="en-US" sz="1400" spc="-1" strike="noStrike">
              <a:latin typeface="Times New Roman"/>
            </a:endParaRPr>
          </a:p>
        </p:txBody>
      </p:sp>
      <p:pic>
        <p:nvPicPr>
          <p:cNvPr id="349" name="" descr=""/>
          <p:cNvPicPr/>
          <p:nvPr/>
        </p:nvPicPr>
        <p:blipFill>
          <a:blip r:embed="rId1"/>
          <a:stretch/>
        </p:blipFill>
        <p:spPr>
          <a:xfrm>
            <a:off x="1244520" y="2489040"/>
            <a:ext cx="5854680" cy="1523880"/>
          </a:xfrm>
          <a:prstGeom prst="rect">
            <a:avLst/>
          </a:prstGeom>
          <a:ln>
            <a:noFill/>
          </a:ln>
        </p:spPr>
      </p:pic>
      <p:pic>
        <p:nvPicPr>
          <p:cNvPr id="350" name="" descr=""/>
          <p:cNvPicPr/>
          <p:nvPr/>
        </p:nvPicPr>
        <p:blipFill>
          <a:blip r:embed="rId2"/>
          <a:stretch/>
        </p:blipFill>
        <p:spPr>
          <a:xfrm>
            <a:off x="1523880" y="4165560"/>
            <a:ext cx="2095560" cy="736560"/>
          </a:xfrm>
          <a:prstGeom prst="rect">
            <a:avLst/>
          </a:prstGeom>
          <a:ln>
            <a:noFill/>
          </a:ln>
        </p:spPr>
      </p:pic>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N-gram Smoothing Summary</a:t>
            </a:r>
            <a:endParaRPr b="0" lang="en-US" sz="3200" spc="-1" strike="noStrike">
              <a:solidFill>
                <a:srgbClr val="000000"/>
              </a:solidFill>
              <a:latin typeface="Lucida Sans"/>
            </a:endParaRPr>
          </a:p>
        </p:txBody>
      </p:sp>
      <p:sp>
        <p:nvSpPr>
          <p:cNvPr id="352"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Add-1 smoothing:</a:t>
            </a:r>
            <a:endParaRPr b="0" lang="en-US" sz="2800" spc="-1" strike="noStrike">
              <a:solidFill>
                <a:srgbClr val="000000"/>
              </a:solidFill>
              <a:latin typeface="Calibri"/>
            </a:endParaRPr>
          </a:p>
          <a:p>
            <a:pPr lvl="1" marL="685800" indent="-22824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OK for text categorization, not for language modeling</a:t>
            </a:r>
            <a:endParaRPr b="0" lang="en-US" sz="24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The most commonly used method:</a:t>
            </a:r>
            <a:endParaRPr b="0" lang="en-US" sz="2800" spc="-1" strike="noStrike">
              <a:solidFill>
                <a:srgbClr val="000000"/>
              </a:solidFill>
              <a:latin typeface="Calibri"/>
            </a:endParaRPr>
          </a:p>
          <a:p>
            <a:pPr lvl="1" marL="685800" indent="-22824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Extended Interpolated Kneser-Ney</a:t>
            </a:r>
            <a:endParaRPr b="0" lang="en-US" sz="24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For very large N-grams like the Web:</a:t>
            </a:r>
            <a:endParaRPr b="0" lang="en-US" sz="2800" spc="-1" strike="noStrike">
              <a:solidFill>
                <a:srgbClr val="000000"/>
              </a:solidFill>
              <a:latin typeface="Calibri"/>
            </a:endParaRPr>
          </a:p>
          <a:p>
            <a:pPr lvl="1" marL="685800" indent="-228240">
              <a:lnSpc>
                <a:spcPct val="100000"/>
              </a:lnSpc>
              <a:spcBef>
                <a:spcPts val="479"/>
              </a:spcBef>
              <a:buClr>
                <a:srgbClr val="000000"/>
              </a:buClr>
              <a:buFont typeface="Times"/>
              <a:buChar char="•"/>
            </a:pPr>
            <a:r>
              <a:rPr b="0" lang="en-US" sz="2400" spc="-1" strike="noStrike">
                <a:solidFill>
                  <a:srgbClr val="000000"/>
                </a:solidFill>
                <a:latin typeface="Calibri"/>
                <a:ea typeface="ＭＳ Ｐゴシック"/>
              </a:rPr>
              <a:t>Stupid backoff</a:t>
            </a: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p:txBody>
      </p:sp>
      <p:sp>
        <p:nvSpPr>
          <p:cNvPr id="353" name="TextShape 3"/>
          <p:cNvSpPr txBox="1"/>
          <p:nvPr/>
        </p:nvSpPr>
        <p:spPr>
          <a:xfrm>
            <a:off x="304920" y="4705200"/>
            <a:ext cx="1980720" cy="342720"/>
          </a:xfrm>
          <a:prstGeom prst="rect">
            <a:avLst/>
          </a:prstGeom>
          <a:noFill/>
          <a:ln w="9360">
            <a:noFill/>
          </a:ln>
        </p:spPr>
        <p:txBody>
          <a:bodyPr>
            <a:noAutofit/>
          </a:bodyPr>
          <a:p>
            <a:pPr>
              <a:lnSpc>
                <a:spcPct val="100000"/>
              </a:lnSpc>
            </a:pPr>
            <a:fld id="{520461CD-4CD0-48AD-AD9E-1F02029A97D0}" type="slidenum">
              <a:rPr b="0" lang="en-US" sz="1400" spc="-1" strike="noStrike">
                <a:solidFill>
                  <a:srgbClr val="000000"/>
                </a:solidFill>
                <a:latin typeface="Calibri"/>
                <a:ea typeface="ＭＳ Ｐゴシック"/>
              </a:rPr>
              <a:t>1</a:t>
            </a:fld>
            <a:endParaRPr b="0" lang="en-US" sz="1400" spc="-1" strike="noStrike">
              <a:latin typeface="Times New Roman"/>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Advanced Language Modeling</a:t>
            </a:r>
            <a:endParaRPr b="0" lang="en-US" sz="3200" spc="-1" strike="noStrike">
              <a:solidFill>
                <a:srgbClr val="000000"/>
              </a:solidFill>
              <a:latin typeface="Lucida Sans"/>
            </a:endParaRPr>
          </a:p>
        </p:txBody>
      </p:sp>
      <p:sp>
        <p:nvSpPr>
          <p:cNvPr id="355" name="TextShape 2"/>
          <p:cNvSpPr txBox="1"/>
          <p:nvPr/>
        </p:nvSpPr>
        <p:spPr>
          <a:xfrm>
            <a:off x="304920" y="1352520"/>
            <a:ext cx="7391160" cy="350496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Discriminative models:</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 </a:t>
            </a:r>
            <a:r>
              <a:rPr b="0" lang="en-US" sz="2000" spc="-1" strike="noStrike">
                <a:solidFill>
                  <a:srgbClr val="000000"/>
                </a:solidFill>
                <a:latin typeface="Calibri"/>
                <a:ea typeface="ＭＳ Ｐゴシック"/>
              </a:rPr>
              <a:t>choose n-gram weights to improve a task, not to fit the  training set</a:t>
            </a:r>
            <a:endParaRPr b="0" lang="en-US" sz="20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Parsing-based models</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Caching Models</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Recently used words are more likely to appear</a:t>
            </a:r>
            <a:endParaRPr b="0" lang="en-US" sz="2000" spc="-1" strike="noStrike">
              <a:solidFill>
                <a:srgbClr val="000000"/>
              </a:solidFill>
              <a:latin typeface="Calibri"/>
            </a:endParaRPr>
          </a:p>
          <a:p>
            <a:endParaRPr b="0" lang="en-US" sz="2000" spc="-1" strike="noStrike">
              <a:solidFill>
                <a:srgbClr val="000000"/>
              </a:solidFill>
              <a:latin typeface="Calibri"/>
            </a:endParaRPr>
          </a:p>
          <a:p>
            <a:pPr marL="457200">
              <a:lnSpc>
                <a:spcPct val="100000"/>
              </a:lnSpc>
              <a:spcBef>
                <a:spcPts val="400"/>
              </a:spcBef>
            </a:pPr>
            <a:endParaRPr b="0" lang="en-US" sz="20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These perform very poorly for speech recognition (why?)</a:t>
            </a:r>
            <a:endParaRPr b="0" lang="en-US" sz="2000" spc="-1" strike="noStrike">
              <a:solidFill>
                <a:srgbClr val="000000"/>
              </a:solidFill>
              <a:latin typeface="Calibri"/>
            </a:endParaRPr>
          </a:p>
          <a:p>
            <a:pPr>
              <a:lnSpc>
                <a:spcPct val="100000"/>
              </a:lnSpc>
              <a:spcBef>
                <a:spcPts val="360"/>
              </a:spcBef>
            </a:pPr>
            <a:endParaRPr b="0" lang="en-US" sz="2000" spc="-1" strike="noStrike">
              <a:solidFill>
                <a:srgbClr val="000000"/>
              </a:solidFill>
              <a:latin typeface="Calibri"/>
            </a:endParaRPr>
          </a:p>
        </p:txBody>
      </p:sp>
      <p:pic>
        <p:nvPicPr>
          <p:cNvPr id="356" name="" descr=""/>
          <p:cNvPicPr/>
          <p:nvPr/>
        </p:nvPicPr>
        <p:blipFill>
          <a:blip r:embed="rId1"/>
          <a:stretch/>
        </p:blipFill>
        <p:spPr>
          <a:xfrm>
            <a:off x="1676520" y="3772080"/>
            <a:ext cx="5245200" cy="609480"/>
          </a:xfrm>
          <a:prstGeom prst="rect">
            <a:avLst/>
          </a:prstGeom>
          <a:ln>
            <a:noFill/>
          </a:ln>
        </p:spPr>
      </p:pic>
    </p:spTree>
  </p:cSld>
  <mc:AlternateContent>
    <mc:Choice Requires="p14">
      <p:transition spd="slow" p14:dur="2000"/>
    </mc:Choice>
    <mc:Fallback>
      <p:transition spd="slow"/>
    </mc:Fallback>
  </mc:AlternateContent>
  <p:timing>
    <p:tnLst>
      <p:par>
        <p:cTn id="511" dur="indefinite" restart="never" nodeType="tmRoot">
          <p:childTnLst>
            <p:seq>
              <p:cTn id="512" dur="indefinite" nodeType="mainSeq">
                <p:childTnLst>
                  <p:par>
                    <p:cTn id="513" fill="hold">
                      <p:stCondLst>
                        <p:cond delay="indefinite"/>
                      </p:stCondLst>
                      <p:childTnLst>
                        <p:par>
                          <p:cTn id="514" fill="hold">
                            <p:stCondLst>
                              <p:cond delay="0"/>
                            </p:stCondLst>
                            <p:childTnLst>
                              <p:par>
                                <p:cTn id="515" nodeType="clickEffect" fill="hold" presetClass="entr" presetID="1">
                                  <p:stCondLst>
                                    <p:cond delay="0"/>
                                  </p:stCondLst>
                                  <p:childTnLst>
                                    <p:set>
                                      <p:cBhvr>
                                        <p:cTn id="516" dur="1" fill="hold">
                                          <p:stCondLst>
                                            <p:cond delay="0"/>
                                          </p:stCondLst>
                                        </p:cTn>
                                        <p:tgtEl>
                                          <p:spTgt spid="355">
                                            <p:txEl>
                                              <p:pRg st="2" end="2"/>
                                            </p:txEl>
                                          </p:spTgt>
                                        </p:tgtEl>
                                        <p:attrNameLst>
                                          <p:attrName>style.visibility</p:attrName>
                                        </p:attrNameLst>
                                      </p:cBhvr>
                                      <p:to>
                                        <p:strVal val="visible"/>
                                      </p:to>
                                    </p:set>
                                  </p:childTnLst>
                                </p:cTn>
                              </p:par>
                            </p:childTnLst>
                          </p:cTn>
                        </p:par>
                      </p:childTnLst>
                    </p:cTn>
                  </p:par>
                  <p:par>
                    <p:cTn id="517" fill="hold">
                      <p:stCondLst>
                        <p:cond delay="indefinite"/>
                      </p:stCondLst>
                      <p:childTnLst>
                        <p:par>
                          <p:cTn id="518" fill="hold">
                            <p:stCondLst>
                              <p:cond delay="0"/>
                            </p:stCondLst>
                            <p:childTnLst>
                              <p:par>
                                <p:cTn id="519" nodeType="clickEffect" fill="hold" presetClass="entr" presetID="1">
                                  <p:stCondLst>
                                    <p:cond delay="0"/>
                                  </p:stCondLst>
                                  <p:childTnLst>
                                    <p:set>
                                      <p:cBhvr>
                                        <p:cTn id="520" dur="1" fill="hold">
                                          <p:stCondLst>
                                            <p:cond delay="0"/>
                                          </p:stCondLst>
                                        </p:cTn>
                                        <p:tgtEl>
                                          <p:spTgt spid="355">
                                            <p:txEl>
                                              <p:pRg st="3" end="3"/>
                                            </p:txEl>
                                          </p:spTgt>
                                        </p:tgtEl>
                                        <p:attrNameLst>
                                          <p:attrName>style.visibility</p:attrName>
                                        </p:attrNameLst>
                                      </p:cBhvr>
                                      <p:to>
                                        <p:strVal val="visible"/>
                                      </p:to>
                                    </p:set>
                                  </p:childTnLst>
                                </p:cTn>
                              </p:par>
                              <p:par>
                                <p:cTn id="521" nodeType="withEffect" fill="hold" presetClass="entr" presetID="1">
                                  <p:stCondLst>
                                    <p:cond delay="0"/>
                                  </p:stCondLst>
                                  <p:childTnLst>
                                    <p:set>
                                      <p:cBhvr>
                                        <p:cTn id="522" dur="1" fill="hold">
                                          <p:stCondLst>
                                            <p:cond delay="0"/>
                                          </p:stCondLst>
                                        </p:cTn>
                                        <p:tgtEl>
                                          <p:spTgt spid="355">
                                            <p:txEl>
                                              <p:pRg st="4" end="4"/>
                                            </p:txEl>
                                          </p:spTgt>
                                        </p:tgtEl>
                                        <p:attrNameLst>
                                          <p:attrName>style.visibility</p:attrName>
                                        </p:attrNameLst>
                                      </p:cBhvr>
                                      <p:to>
                                        <p:strVal val="visible"/>
                                      </p:to>
                                    </p:set>
                                  </p:childTnLst>
                                </p:cTn>
                              </p:par>
                              <p:par>
                                <p:cTn id="523" nodeType="withEffect" fill="hold" presetClass="entr" presetID="1">
                                  <p:stCondLst>
                                    <p:cond delay="0"/>
                                  </p:stCondLst>
                                  <p:childTnLst>
                                    <p:set>
                                      <p:cBhvr>
                                        <p:cTn id="524" dur="1" fill="hold">
                                          <p:stCondLst>
                                            <p:cond delay="0"/>
                                          </p:stCondLst>
                                        </p:cTn>
                                        <p:tgtEl>
                                          <p:spTgt spid="355">
                                            <p:txEl>
                                              <p:pRg st="7" end="7"/>
                                            </p:txEl>
                                          </p:spTgt>
                                        </p:tgtEl>
                                        <p:attrNameLst>
                                          <p:attrName>style.visibility</p:attrName>
                                        </p:attrNameLst>
                                      </p:cBhvr>
                                      <p:to>
                                        <p:strVal val="visible"/>
                                      </p:to>
                                    </p:set>
                                  </p:childTnLst>
                                </p:cTn>
                              </p:par>
                              <p:par>
                                <p:cTn id="525" nodeType="withEffect" fill="hold" presetClass="entr" presetID="1">
                                  <p:stCondLst>
                                    <p:cond delay="0"/>
                                  </p:stCondLst>
                                  <p:childTnLst>
                                    <p:set>
                                      <p:cBhvr>
                                        <p:cTn id="526"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4343400" y="2286000"/>
            <a:ext cx="4266720" cy="1714320"/>
          </a:xfrm>
          <a:prstGeom prst="rect">
            <a:avLst/>
          </a:prstGeom>
          <a:noFill/>
          <a:ln>
            <a:noFill/>
          </a:ln>
        </p:spPr>
        <p:txBody>
          <a:bodyPr>
            <a:noAutofit/>
          </a:bodyPr>
          <a:p>
            <a:pPr algn="ctr">
              <a:lnSpc>
                <a:spcPct val="100000"/>
              </a:lnSpc>
              <a:spcBef>
                <a:spcPts val="901"/>
              </a:spcBef>
            </a:pPr>
            <a:endParaRPr b="0" lang="en-US" sz="3200" spc="-1" strike="noStrike">
              <a:latin typeface="Arial"/>
            </a:endParaRPr>
          </a:p>
          <a:p>
            <a:pPr algn="ctr">
              <a:lnSpc>
                <a:spcPct val="100000"/>
              </a:lnSpc>
              <a:spcBef>
                <a:spcPts val="901"/>
              </a:spcBef>
              <a:spcAft>
                <a:spcPts val="601"/>
              </a:spcAft>
            </a:pPr>
            <a:r>
              <a:rPr b="0" lang="en-US" sz="3200" spc="-1" strike="noStrike">
                <a:solidFill>
                  <a:srgbClr val="a50021"/>
                </a:solidFill>
                <a:latin typeface="Calibri"/>
                <a:ea typeface="ＭＳ Ｐゴシック"/>
              </a:rPr>
              <a:t>Interpolation, Backoff, and Web-Scale LMs</a:t>
            </a:r>
            <a:endParaRPr b="0" lang="en-US" sz="3200" spc="-1" strike="noStrike">
              <a:latin typeface="Arial"/>
            </a:endParaRPr>
          </a:p>
          <a:p>
            <a:pPr algn="ctr">
              <a:lnSpc>
                <a:spcPct val="100000"/>
              </a:lnSpc>
              <a:spcBef>
                <a:spcPts val="901"/>
              </a:spcBef>
            </a:pPr>
            <a:endParaRPr b="0" lang="en-US" sz="3200" spc="-1" strike="noStrike">
              <a:latin typeface="Arial"/>
            </a:endParaRPr>
          </a:p>
        </p:txBody>
      </p:sp>
      <p:sp>
        <p:nvSpPr>
          <p:cNvPr id="358" name="TextShape 2"/>
          <p:cNvSpPr txBox="1"/>
          <p:nvPr/>
        </p:nvSpPr>
        <p:spPr>
          <a:xfrm>
            <a:off x="4572000" y="1200240"/>
            <a:ext cx="3809520" cy="1142640"/>
          </a:xfrm>
          <a:prstGeom prst="rect">
            <a:avLst/>
          </a:prstGeom>
          <a:noFill/>
          <a:ln>
            <a:noFill/>
          </a:ln>
        </p:spPr>
        <p:txBody>
          <a:bodyPr anchor="b">
            <a:noAutofit/>
          </a:bodyPr>
          <a:p>
            <a:pPr algn="ctr">
              <a:lnSpc>
                <a:spcPct val="100000"/>
              </a:lnSpc>
            </a:pPr>
            <a:br/>
            <a:r>
              <a:rPr b="1" lang="en-US" sz="4400" spc="-1" strike="noStrike">
                <a:solidFill>
                  <a:srgbClr val="000000"/>
                </a:solidFill>
                <a:latin typeface="Calibri"/>
                <a:ea typeface="ＭＳ Ｐゴシック"/>
              </a:rPr>
              <a:t>Language Modeling</a:t>
            </a:r>
            <a:endParaRPr b="0" lang="en-US" sz="4400" spc="-1" strike="noStrike">
              <a:solidFill>
                <a:srgbClr val="000000"/>
              </a:solidFill>
              <a:latin typeface="Lucida Sans"/>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4572000" y="819000"/>
            <a:ext cx="3890520" cy="1371240"/>
          </a:xfrm>
          <a:prstGeom prst="rect">
            <a:avLst/>
          </a:prstGeom>
          <a:noFill/>
          <a:ln>
            <a:noFill/>
          </a:ln>
        </p:spPr>
        <p:txBody>
          <a:bodyPr anchor="b">
            <a:noAutofit/>
          </a:bodyPr>
          <a:p>
            <a:pPr algn="ctr">
              <a:lnSpc>
                <a:spcPct val="100000"/>
              </a:lnSpc>
            </a:pPr>
            <a:r>
              <a:rPr b="1" lang="en-US" sz="4400" spc="-1" strike="noStrike">
                <a:solidFill>
                  <a:srgbClr val="000000"/>
                </a:solidFill>
                <a:latin typeface="Lucida Sans"/>
                <a:ea typeface="ＭＳ Ｐゴシック"/>
              </a:rPr>
              <a:t>Language Modeling</a:t>
            </a:r>
            <a:endParaRPr b="0" lang="en-US" sz="4400" spc="-1" strike="noStrike">
              <a:solidFill>
                <a:srgbClr val="000000"/>
              </a:solidFill>
              <a:latin typeface="Lucida Sans"/>
            </a:endParaRPr>
          </a:p>
        </p:txBody>
      </p:sp>
      <p:sp>
        <p:nvSpPr>
          <p:cNvPr id="360" name="TextShape 2"/>
          <p:cNvSpPr txBox="1"/>
          <p:nvPr/>
        </p:nvSpPr>
        <p:spPr>
          <a:xfrm>
            <a:off x="4114800" y="2876400"/>
            <a:ext cx="4876560" cy="1676160"/>
          </a:xfrm>
          <a:prstGeom prst="rect">
            <a:avLst/>
          </a:prstGeom>
          <a:noFill/>
          <a:ln>
            <a:noFill/>
          </a:ln>
        </p:spPr>
        <p:txBody>
          <a:bodyPr>
            <a:noAutofit/>
          </a:bodyPr>
          <a:p>
            <a:pPr algn="ctr">
              <a:lnSpc>
                <a:spcPct val="100000"/>
              </a:lnSpc>
              <a:spcBef>
                <a:spcPts val="901"/>
              </a:spcBef>
            </a:pPr>
            <a:r>
              <a:rPr b="0" lang="en-US" sz="3200" spc="-1" strike="noStrike">
                <a:solidFill>
                  <a:srgbClr val="800000"/>
                </a:solidFill>
                <a:latin typeface="Lucida Sans"/>
                <a:ea typeface="ＭＳ Ｐゴシック"/>
              </a:rPr>
              <a:t>Advanced: </a:t>
            </a:r>
            <a:endParaRPr b="0" lang="en-US" sz="3200" spc="-1" strike="noStrike">
              <a:latin typeface="Arial"/>
            </a:endParaRPr>
          </a:p>
          <a:p>
            <a:pPr algn="ctr">
              <a:lnSpc>
                <a:spcPct val="100000"/>
              </a:lnSpc>
              <a:spcBef>
                <a:spcPts val="901"/>
              </a:spcBef>
            </a:pPr>
            <a:r>
              <a:rPr b="0" lang="en-US" sz="3200" spc="-1" strike="noStrike">
                <a:solidFill>
                  <a:srgbClr val="800000"/>
                </a:solidFill>
                <a:latin typeface="Lucida Sans"/>
                <a:ea typeface="ＭＳ Ｐゴシック"/>
              </a:rPr>
              <a:t>Kneser-Ney Smoothing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1371600" y="28584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Absolute discounting: just subtract a little from each count</a:t>
            </a:r>
            <a:endParaRPr b="0" lang="en-US" sz="3200" spc="-1" strike="noStrike">
              <a:solidFill>
                <a:srgbClr val="000000"/>
              </a:solidFill>
              <a:latin typeface="Lucida Sans"/>
            </a:endParaRPr>
          </a:p>
        </p:txBody>
      </p:sp>
      <p:sp>
        <p:nvSpPr>
          <p:cNvPr id="362" name="TextShape 2"/>
          <p:cNvSpPr txBox="1"/>
          <p:nvPr/>
        </p:nvSpPr>
        <p:spPr>
          <a:xfrm>
            <a:off x="228600" y="1200240"/>
            <a:ext cx="5333760" cy="3809520"/>
          </a:xfrm>
          <a:prstGeom prst="rect">
            <a:avLst/>
          </a:prstGeom>
          <a:noFill/>
          <a:ln>
            <a:noFill/>
          </a:ln>
        </p:spPr>
        <p:txBody>
          <a:bodyPr>
            <a:noAutofit/>
          </a:bodyPr>
          <a:p>
            <a:pPr marL="343080" indent="-342720">
              <a:lnSpc>
                <a:spcPct val="90000"/>
              </a:lnSpc>
              <a:spcBef>
                <a:spcPts val="479"/>
              </a:spcBef>
              <a:buClr>
                <a:srgbClr val="cc0000"/>
              </a:buClr>
              <a:buFont typeface="Times"/>
              <a:buChar char="•"/>
            </a:pPr>
            <a:r>
              <a:rPr b="0" lang="en-US" sz="2400" spc="-1" strike="noStrike">
                <a:solidFill>
                  <a:srgbClr val="000000"/>
                </a:solidFill>
                <a:latin typeface="Calibri"/>
                <a:ea typeface="ＭＳ Ｐゴシック"/>
              </a:rPr>
              <a:t>Suppose we wanted to subtract a little from a count of 4 to save probability mass for the zeros</a:t>
            </a:r>
            <a:endParaRPr b="0" lang="en-US" sz="2400" spc="-1" strike="noStrike">
              <a:solidFill>
                <a:srgbClr val="000000"/>
              </a:solidFill>
              <a:latin typeface="Calibri"/>
            </a:endParaRPr>
          </a:p>
          <a:p>
            <a:pPr marL="343080" indent="-342720">
              <a:lnSpc>
                <a:spcPct val="90000"/>
              </a:lnSpc>
              <a:spcBef>
                <a:spcPts val="479"/>
              </a:spcBef>
              <a:buClr>
                <a:srgbClr val="cc0000"/>
              </a:buClr>
              <a:buFont typeface="Times"/>
              <a:buChar char="•"/>
            </a:pPr>
            <a:r>
              <a:rPr b="0" lang="en-US" sz="2400" spc="-1" strike="noStrike">
                <a:solidFill>
                  <a:srgbClr val="000000"/>
                </a:solidFill>
                <a:latin typeface="Calibri"/>
                <a:ea typeface="ＭＳ Ｐゴシック"/>
              </a:rPr>
              <a:t>How much to subtract ?</a:t>
            </a:r>
            <a:endParaRPr b="0" lang="en-US" sz="2400" spc="-1" strike="noStrike">
              <a:solidFill>
                <a:srgbClr val="000000"/>
              </a:solidFill>
              <a:latin typeface="Calibri"/>
            </a:endParaRPr>
          </a:p>
          <a:p>
            <a:pPr>
              <a:lnSpc>
                <a:spcPct val="90000"/>
              </a:lnSpc>
              <a:spcBef>
                <a:spcPts val="241"/>
              </a:spcBef>
            </a:pPr>
            <a:endParaRPr b="0" lang="en-US" sz="2400" spc="-1" strike="noStrike">
              <a:solidFill>
                <a:srgbClr val="000000"/>
              </a:solidFill>
              <a:latin typeface="Calibri"/>
            </a:endParaRPr>
          </a:p>
          <a:p>
            <a:pPr marL="343080" indent="-342720">
              <a:lnSpc>
                <a:spcPct val="90000"/>
              </a:lnSpc>
              <a:spcBef>
                <a:spcPts val="479"/>
              </a:spcBef>
              <a:buClr>
                <a:srgbClr val="cc0000"/>
              </a:buClr>
              <a:buFont typeface="Times"/>
              <a:buChar char="•"/>
            </a:pPr>
            <a:r>
              <a:rPr b="0" lang="en-US" sz="2400" spc="-1" strike="noStrike">
                <a:solidFill>
                  <a:srgbClr val="000000"/>
                </a:solidFill>
                <a:latin typeface="Calibri"/>
                <a:ea typeface="ＭＳ Ｐゴシック"/>
              </a:rPr>
              <a:t>Church and Gale (1991)’s clever idea</a:t>
            </a:r>
            <a:endParaRPr b="0" lang="en-US" sz="2400" spc="-1" strike="noStrike">
              <a:solidFill>
                <a:srgbClr val="000000"/>
              </a:solidFill>
              <a:latin typeface="Calibri"/>
            </a:endParaRPr>
          </a:p>
          <a:p>
            <a:pPr marL="343080" indent="-342720">
              <a:lnSpc>
                <a:spcPct val="90000"/>
              </a:lnSpc>
              <a:spcBef>
                <a:spcPts val="479"/>
              </a:spcBef>
              <a:buClr>
                <a:srgbClr val="cc0000"/>
              </a:buClr>
              <a:buFont typeface="Times"/>
              <a:buChar char="•"/>
            </a:pPr>
            <a:r>
              <a:rPr b="0" lang="en-US" sz="2400" spc="-1" strike="noStrike">
                <a:solidFill>
                  <a:srgbClr val="000000"/>
                </a:solidFill>
                <a:latin typeface="Calibri"/>
                <a:ea typeface="ＭＳ Ｐゴシック"/>
              </a:rPr>
              <a:t>Divide up 22 million words of AP Newswire</a:t>
            </a:r>
            <a:endParaRPr b="0" lang="en-US" sz="24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Training and held-out set</a:t>
            </a:r>
            <a:endParaRPr b="0" lang="en-US" sz="20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for each bigram in the training set</a:t>
            </a:r>
            <a:endParaRPr b="0" lang="en-US" sz="2000" spc="-1" strike="noStrike">
              <a:solidFill>
                <a:srgbClr val="000000"/>
              </a:solidFill>
              <a:latin typeface="Calibri"/>
            </a:endParaRPr>
          </a:p>
          <a:p>
            <a:pPr lvl="1" marL="685800" indent="-228240">
              <a:lnSpc>
                <a:spcPct val="90000"/>
              </a:lnSpc>
              <a:spcBef>
                <a:spcPts val="400"/>
              </a:spcBef>
              <a:buClr>
                <a:srgbClr val="000000"/>
              </a:buClr>
              <a:buFont typeface="Times"/>
              <a:buChar char="•"/>
            </a:pPr>
            <a:r>
              <a:rPr b="0" lang="en-US" sz="2000" spc="-1" strike="noStrike">
                <a:solidFill>
                  <a:srgbClr val="000000"/>
                </a:solidFill>
                <a:latin typeface="Calibri"/>
                <a:ea typeface="ＭＳ Ｐゴシック"/>
              </a:rPr>
              <a:t>see the actual count in the held-out set!</a:t>
            </a:r>
            <a:endParaRPr b="0" lang="en-US" sz="2000" spc="-1" strike="noStrike">
              <a:solidFill>
                <a:srgbClr val="000000"/>
              </a:solidFill>
              <a:latin typeface="Calibri"/>
            </a:endParaRPr>
          </a:p>
          <a:p>
            <a:pPr>
              <a:lnSpc>
                <a:spcPct val="90000"/>
              </a:lnSpc>
              <a:spcBef>
                <a:spcPts val="400"/>
              </a:spcBef>
            </a:pPr>
            <a:endParaRPr b="0" lang="en-US" sz="2000" spc="-1" strike="noStrike">
              <a:solidFill>
                <a:srgbClr val="000000"/>
              </a:solidFill>
              <a:latin typeface="Calibri"/>
            </a:endParaRPr>
          </a:p>
          <a:p>
            <a:pPr>
              <a:lnSpc>
                <a:spcPct val="90000"/>
              </a:lnSpc>
              <a:spcBef>
                <a:spcPts val="400"/>
              </a:spcBef>
            </a:pPr>
            <a:endParaRPr b="0" lang="en-US" sz="2000" spc="-1" strike="noStrike">
              <a:solidFill>
                <a:srgbClr val="000000"/>
              </a:solidFill>
              <a:latin typeface="Calibri"/>
            </a:endParaRPr>
          </a:p>
          <a:p>
            <a:pPr>
              <a:lnSpc>
                <a:spcPct val="90000"/>
              </a:lnSpc>
              <a:spcBef>
                <a:spcPts val="400"/>
              </a:spcBef>
            </a:pPr>
            <a:endParaRPr b="0" lang="en-US" sz="2000" spc="-1" strike="noStrike">
              <a:solidFill>
                <a:srgbClr val="000000"/>
              </a:solidFill>
              <a:latin typeface="Calibri"/>
            </a:endParaRPr>
          </a:p>
          <a:p>
            <a:pPr>
              <a:lnSpc>
                <a:spcPct val="90000"/>
              </a:lnSpc>
              <a:spcBef>
                <a:spcPts val="400"/>
              </a:spcBef>
            </a:pPr>
            <a:endParaRPr b="0" lang="en-US" sz="2000" spc="-1" strike="noStrike">
              <a:solidFill>
                <a:srgbClr val="000000"/>
              </a:solidFill>
              <a:latin typeface="Calibri"/>
            </a:endParaRPr>
          </a:p>
          <a:p>
            <a:pPr>
              <a:lnSpc>
                <a:spcPct val="90000"/>
              </a:lnSpc>
              <a:spcBef>
                <a:spcPts val="400"/>
              </a:spcBef>
            </a:pPr>
            <a:endParaRPr b="0" lang="en-US" sz="2000" spc="-1" strike="noStrike">
              <a:solidFill>
                <a:srgbClr val="000000"/>
              </a:solidFill>
              <a:latin typeface="Calibri"/>
            </a:endParaRPr>
          </a:p>
          <a:p>
            <a:pPr>
              <a:lnSpc>
                <a:spcPct val="90000"/>
              </a:lnSpc>
              <a:spcBef>
                <a:spcPts val="400"/>
              </a:spcBef>
            </a:pPr>
            <a:endParaRPr b="0" lang="en-US" sz="2000" spc="-1" strike="noStrike">
              <a:solidFill>
                <a:srgbClr val="000000"/>
              </a:solidFill>
              <a:latin typeface="Calibri"/>
            </a:endParaRPr>
          </a:p>
          <a:p>
            <a:pPr marL="343080" indent="-342720">
              <a:lnSpc>
                <a:spcPct val="90000"/>
              </a:lnSpc>
              <a:spcBef>
                <a:spcPts val="400"/>
              </a:spcBef>
              <a:buClr>
                <a:srgbClr val="cc0000"/>
              </a:buClr>
              <a:buFont typeface="Times"/>
              <a:buChar char="•"/>
            </a:pPr>
            <a:r>
              <a:rPr b="0" lang="en-US" sz="2000" spc="-1" strike="noStrike">
                <a:solidFill>
                  <a:srgbClr val="000000"/>
                </a:solidFill>
                <a:latin typeface="Calibri"/>
                <a:ea typeface="ＭＳ Ｐゴシック"/>
              </a:rPr>
              <a:t>It sure looks like c* = (c - .75)</a:t>
            </a:r>
            <a:endParaRPr b="0" lang="en-US" sz="2000" spc="-1" strike="noStrike">
              <a:solidFill>
                <a:srgbClr val="000000"/>
              </a:solidFill>
              <a:latin typeface="Calibri"/>
            </a:endParaRPr>
          </a:p>
          <a:p>
            <a:pPr>
              <a:lnSpc>
                <a:spcPct val="90000"/>
              </a:lnSpc>
              <a:spcBef>
                <a:spcPts val="400"/>
              </a:spcBef>
            </a:pPr>
            <a:endParaRPr b="0" lang="en-US" sz="2000" spc="-1" strike="noStrike">
              <a:solidFill>
                <a:srgbClr val="000000"/>
              </a:solidFill>
              <a:latin typeface="Calibri"/>
            </a:endParaRPr>
          </a:p>
          <a:p>
            <a:pPr>
              <a:lnSpc>
                <a:spcPct val="90000"/>
              </a:lnSpc>
              <a:spcBef>
                <a:spcPts val="400"/>
              </a:spcBef>
            </a:pPr>
            <a:endParaRPr b="0" lang="en-US" sz="2000" spc="-1" strike="noStrike">
              <a:solidFill>
                <a:srgbClr val="000000"/>
              </a:solidFill>
              <a:latin typeface="Calibri"/>
            </a:endParaRPr>
          </a:p>
          <a:p>
            <a:pPr>
              <a:lnSpc>
                <a:spcPct val="90000"/>
              </a:lnSpc>
              <a:spcBef>
                <a:spcPts val="400"/>
              </a:spcBef>
            </a:pPr>
            <a:endParaRPr b="0" lang="en-US" sz="2000" spc="-1" strike="noStrike">
              <a:solidFill>
                <a:srgbClr val="000000"/>
              </a:solidFill>
              <a:latin typeface="Calibri"/>
            </a:endParaRPr>
          </a:p>
          <a:p>
            <a:pPr>
              <a:lnSpc>
                <a:spcPct val="90000"/>
              </a:lnSpc>
              <a:spcBef>
                <a:spcPts val="400"/>
              </a:spcBef>
            </a:pPr>
            <a:endParaRPr b="0" lang="en-US" sz="2000" spc="-1" strike="noStrike">
              <a:solidFill>
                <a:srgbClr val="000000"/>
              </a:solidFill>
              <a:latin typeface="Calibri"/>
            </a:endParaRPr>
          </a:p>
        </p:txBody>
      </p:sp>
      <p:graphicFrame>
        <p:nvGraphicFramePr>
          <p:cNvPr id="363" name="Table 3"/>
          <p:cNvGraphicFramePr/>
          <p:nvPr/>
        </p:nvGraphicFramePr>
        <p:xfrm>
          <a:off x="5867280" y="1200240"/>
          <a:ext cx="3200040" cy="3294000"/>
        </p:xfrm>
        <a:graphic>
          <a:graphicData uri="http://schemas.openxmlformats.org/drawingml/2006/table">
            <a:tbl>
              <a:tblPr/>
              <a:tblGrid>
                <a:gridCol w="1422360"/>
                <a:gridCol w="1777680"/>
              </a:tblGrid>
              <a:tr h="784800">
                <a:tc>
                  <a:txBody>
                    <a:bodyPr tIns="34200" bIns="34200">
                      <a:noAutofit/>
                    </a:bodyPr>
                    <a:p>
                      <a:pPr>
                        <a:lnSpc>
                          <a:spcPct val="90000"/>
                        </a:lnSpc>
                      </a:pPr>
                      <a:r>
                        <a:rPr b="0" lang="en-US" sz="1800" spc="-1" strike="noStrike">
                          <a:solidFill>
                            <a:srgbClr val="000000"/>
                          </a:solidFill>
                          <a:latin typeface="Calibri"/>
                          <a:ea typeface="ＭＳ Ｐゴシック"/>
                        </a:rPr>
                        <a:t>Bigram count in training</a:t>
                      </a:r>
                      <a:endParaRPr b="0" lang="en-US" sz="1800" spc="-1" strike="noStrike">
                        <a:latin typeface="Arial"/>
                      </a:endParaRPr>
                    </a:p>
                  </a:txBody>
                  <a:tcPr marL="91440" marR="91440">
                    <a:lnL w="28080">
                      <a:solidFill>
                        <a:srgbClr val="000000"/>
                      </a:solidFill>
                    </a:lnL>
                    <a:lnR w="12240">
                      <a:solidFill>
                        <a:srgbClr val="000000"/>
                      </a:solidFill>
                    </a:lnR>
                    <a:lnT w="28080">
                      <a:solidFill>
                        <a:srgbClr val="000000"/>
                      </a:solidFill>
                    </a:lnT>
                    <a:lnB w="12240">
                      <a:solidFill>
                        <a:srgbClr val="000000"/>
                      </a:solidFill>
                    </a:lnB>
                    <a:noFill/>
                  </a:tcPr>
                </a:tc>
                <a:tc>
                  <a:txBody>
                    <a:bodyPr tIns="34200" bIns="34200">
                      <a:noAutofit/>
                    </a:bodyPr>
                    <a:p>
                      <a:pPr>
                        <a:lnSpc>
                          <a:spcPct val="90000"/>
                        </a:lnSpc>
                      </a:pPr>
                      <a:r>
                        <a:rPr b="0" lang="en-US" sz="1800" spc="-1" strike="noStrike">
                          <a:solidFill>
                            <a:srgbClr val="000000"/>
                          </a:solidFill>
                          <a:latin typeface="Calibri"/>
                          <a:ea typeface="ＭＳ Ｐゴシック"/>
                        </a:rPr>
                        <a:t>Bigram count in heldout set</a:t>
                      </a:r>
                      <a:endParaRPr b="0" lang="en-US" sz="1800" spc="-1" strike="noStrike">
                        <a:latin typeface="Arial"/>
                      </a:endParaRPr>
                    </a:p>
                  </a:txBody>
                  <a:tcPr marL="91440" marR="91440">
                    <a:lnL w="12240">
                      <a:solidFill>
                        <a:srgbClr val="000000"/>
                      </a:solidFill>
                    </a:lnL>
                    <a:lnR w="28080">
                      <a:solidFill>
                        <a:srgbClr val="000000"/>
                      </a:solidFill>
                    </a:lnR>
                    <a:lnT w="28080">
                      <a:solidFill>
                        <a:srgbClr val="000000"/>
                      </a:solidFill>
                    </a:lnT>
                    <a:lnB w="12240">
                      <a:solidFill>
                        <a:srgbClr val="000000"/>
                      </a:solidFill>
                    </a:lnB>
                    <a:noFill/>
                  </a:tcPr>
                </a:tc>
              </a:tr>
              <a:tr h="307440">
                <a:tc>
                  <a:txBody>
                    <a:bodyPr tIns="34200" bIns="34200">
                      <a:noAutofit/>
                    </a:bodyPr>
                    <a:p>
                      <a:pPr>
                        <a:lnSpc>
                          <a:spcPct val="90000"/>
                        </a:lnSpc>
                      </a:pPr>
                      <a:r>
                        <a:rPr b="0" lang="en-US" sz="1800" spc="-1" strike="noStrike">
                          <a:solidFill>
                            <a:srgbClr val="000000"/>
                          </a:solidFill>
                          <a:latin typeface="Calibri"/>
                          <a:ea typeface="ＭＳ Ｐゴシック"/>
                        </a:rPr>
                        <a:t>0</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34200" bIns="34200">
                      <a:noAutofit/>
                    </a:bodyPr>
                    <a:p>
                      <a:pPr>
                        <a:lnSpc>
                          <a:spcPct val="90000"/>
                        </a:lnSpc>
                      </a:pPr>
                      <a:r>
                        <a:rPr b="0" lang="en-US" sz="1800" spc="-1" strike="noStrike">
                          <a:solidFill>
                            <a:srgbClr val="000000"/>
                          </a:solidFill>
                          <a:latin typeface="Calibri"/>
                          <a:ea typeface="ＭＳ Ｐゴシック"/>
                        </a:rPr>
                        <a:t>.0000270</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07440">
                <a:tc>
                  <a:txBody>
                    <a:bodyPr tIns="34200" bIns="34200">
                      <a:noAutofit/>
                    </a:bodyPr>
                    <a:p>
                      <a:pPr>
                        <a:lnSpc>
                          <a:spcPct val="90000"/>
                        </a:lnSpc>
                      </a:pPr>
                      <a:r>
                        <a:rPr b="0" lang="en-US" sz="1800" spc="-1" strike="noStrike">
                          <a:solidFill>
                            <a:srgbClr val="000000"/>
                          </a:solidFill>
                          <a:latin typeface="Calibri"/>
                          <a:ea typeface="ＭＳ Ｐゴシック"/>
                        </a:rPr>
                        <a:t>1</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34200" bIns="34200">
                      <a:noAutofit/>
                    </a:bodyPr>
                    <a:p>
                      <a:pPr>
                        <a:lnSpc>
                          <a:spcPct val="90000"/>
                        </a:lnSpc>
                      </a:pPr>
                      <a:r>
                        <a:rPr b="0" lang="en-US" sz="1800" spc="-1" strike="noStrike">
                          <a:solidFill>
                            <a:srgbClr val="000000"/>
                          </a:solidFill>
                          <a:latin typeface="Calibri"/>
                          <a:ea typeface="ＭＳ Ｐゴシック"/>
                        </a:rPr>
                        <a:t>0.448</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07440">
                <a:tc>
                  <a:txBody>
                    <a:bodyPr tIns="34200" bIns="34200">
                      <a:noAutofit/>
                    </a:bodyPr>
                    <a:p>
                      <a:pPr>
                        <a:lnSpc>
                          <a:spcPct val="90000"/>
                        </a:lnSpc>
                      </a:pPr>
                      <a:r>
                        <a:rPr b="0" lang="en-US" sz="1800" spc="-1" strike="noStrike">
                          <a:solidFill>
                            <a:srgbClr val="000000"/>
                          </a:solidFill>
                          <a:latin typeface="Calibri"/>
                          <a:ea typeface="ＭＳ Ｐゴシック"/>
                        </a:rPr>
                        <a:t>2</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34200" bIns="34200">
                      <a:noAutofit/>
                    </a:bodyPr>
                    <a:p>
                      <a:pPr>
                        <a:lnSpc>
                          <a:spcPct val="90000"/>
                        </a:lnSpc>
                      </a:pPr>
                      <a:r>
                        <a:rPr b="0" lang="en-US" sz="1800" spc="-1" strike="noStrike">
                          <a:solidFill>
                            <a:srgbClr val="000000"/>
                          </a:solidFill>
                          <a:latin typeface="Calibri"/>
                          <a:ea typeface="ＭＳ Ｐゴシック"/>
                        </a:rPr>
                        <a:t>1.25</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07440">
                <a:tc>
                  <a:txBody>
                    <a:bodyPr tIns="34200" bIns="34200">
                      <a:noAutofit/>
                    </a:bodyPr>
                    <a:p>
                      <a:pPr>
                        <a:lnSpc>
                          <a:spcPct val="90000"/>
                        </a:lnSpc>
                      </a:pPr>
                      <a:r>
                        <a:rPr b="0" lang="en-US" sz="1800" spc="-1" strike="noStrike">
                          <a:solidFill>
                            <a:srgbClr val="000000"/>
                          </a:solidFill>
                          <a:latin typeface="Calibri"/>
                          <a:ea typeface="ＭＳ Ｐゴシック"/>
                        </a:rPr>
                        <a:t>3</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34200" bIns="34200">
                      <a:noAutofit/>
                    </a:bodyPr>
                    <a:p>
                      <a:pPr>
                        <a:lnSpc>
                          <a:spcPct val="90000"/>
                        </a:lnSpc>
                      </a:pPr>
                      <a:r>
                        <a:rPr b="0" lang="en-US" sz="1800" spc="-1" strike="noStrike">
                          <a:solidFill>
                            <a:srgbClr val="000000"/>
                          </a:solidFill>
                          <a:latin typeface="Calibri"/>
                          <a:ea typeface="ＭＳ Ｐゴシック"/>
                        </a:rPr>
                        <a:t>2.24</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07440">
                <a:tc>
                  <a:txBody>
                    <a:bodyPr tIns="34200" bIns="34200">
                      <a:noAutofit/>
                    </a:bodyPr>
                    <a:p>
                      <a:pPr>
                        <a:lnSpc>
                          <a:spcPct val="90000"/>
                        </a:lnSpc>
                      </a:pPr>
                      <a:r>
                        <a:rPr b="0" lang="en-US" sz="1800" spc="-1" strike="noStrike">
                          <a:solidFill>
                            <a:srgbClr val="000000"/>
                          </a:solidFill>
                          <a:latin typeface="Calibri"/>
                          <a:ea typeface="ＭＳ Ｐゴシック"/>
                        </a:rPr>
                        <a:t>4</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34200" bIns="34200">
                      <a:noAutofit/>
                    </a:bodyPr>
                    <a:p>
                      <a:pPr>
                        <a:lnSpc>
                          <a:spcPct val="90000"/>
                        </a:lnSpc>
                      </a:pPr>
                      <a:r>
                        <a:rPr b="0" lang="en-US" sz="1800" spc="-1" strike="noStrike">
                          <a:solidFill>
                            <a:srgbClr val="000000"/>
                          </a:solidFill>
                          <a:latin typeface="Calibri"/>
                          <a:ea typeface="ＭＳ Ｐゴシック"/>
                        </a:rPr>
                        <a:t>3.23</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07440">
                <a:tc>
                  <a:txBody>
                    <a:bodyPr tIns="34200" bIns="34200">
                      <a:noAutofit/>
                    </a:bodyPr>
                    <a:p>
                      <a:pPr>
                        <a:lnSpc>
                          <a:spcPct val="90000"/>
                        </a:lnSpc>
                      </a:pPr>
                      <a:r>
                        <a:rPr b="0" lang="en-US" sz="1800" spc="-1" strike="noStrike">
                          <a:solidFill>
                            <a:srgbClr val="000000"/>
                          </a:solidFill>
                          <a:latin typeface="Calibri"/>
                          <a:ea typeface="ＭＳ Ｐゴシック"/>
                        </a:rPr>
                        <a:t>5</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34200" bIns="34200">
                      <a:noAutofit/>
                    </a:bodyPr>
                    <a:p>
                      <a:pPr>
                        <a:lnSpc>
                          <a:spcPct val="90000"/>
                        </a:lnSpc>
                      </a:pPr>
                      <a:r>
                        <a:rPr b="0" lang="en-US" sz="1800" spc="-1" strike="noStrike">
                          <a:solidFill>
                            <a:srgbClr val="000000"/>
                          </a:solidFill>
                          <a:latin typeface="Calibri"/>
                          <a:ea typeface="ＭＳ Ｐゴシック"/>
                        </a:rPr>
                        <a:t>4.21</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07440">
                <a:tc>
                  <a:txBody>
                    <a:bodyPr tIns="34200" bIns="34200">
                      <a:noAutofit/>
                    </a:bodyPr>
                    <a:p>
                      <a:pPr>
                        <a:lnSpc>
                          <a:spcPct val="90000"/>
                        </a:lnSpc>
                      </a:pPr>
                      <a:r>
                        <a:rPr b="0" lang="en-US" sz="1800" spc="-1" strike="noStrike">
                          <a:solidFill>
                            <a:srgbClr val="000000"/>
                          </a:solidFill>
                          <a:latin typeface="Calibri"/>
                          <a:ea typeface="ＭＳ Ｐゴシック"/>
                        </a:rPr>
                        <a:t>6</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34200" bIns="34200">
                      <a:noAutofit/>
                    </a:bodyPr>
                    <a:p>
                      <a:pPr>
                        <a:lnSpc>
                          <a:spcPct val="90000"/>
                        </a:lnSpc>
                      </a:pPr>
                      <a:r>
                        <a:rPr b="0" lang="en-US" sz="1800" spc="-1" strike="noStrike">
                          <a:solidFill>
                            <a:srgbClr val="000000"/>
                          </a:solidFill>
                          <a:latin typeface="Calibri"/>
                          <a:ea typeface="ＭＳ Ｐゴシック"/>
                        </a:rPr>
                        <a:t>5.23</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07440">
                <a:tc>
                  <a:txBody>
                    <a:bodyPr tIns="34200" bIns="34200">
                      <a:noAutofit/>
                    </a:bodyPr>
                    <a:p>
                      <a:pPr>
                        <a:lnSpc>
                          <a:spcPct val="90000"/>
                        </a:lnSpc>
                      </a:pPr>
                      <a:r>
                        <a:rPr b="0" lang="en-US" sz="1800" spc="-1" strike="noStrike">
                          <a:solidFill>
                            <a:srgbClr val="000000"/>
                          </a:solidFill>
                          <a:latin typeface="Calibri"/>
                          <a:ea typeface="ＭＳ Ｐゴシック"/>
                        </a:rPr>
                        <a:t>7</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34200" bIns="34200">
                      <a:noAutofit/>
                    </a:bodyPr>
                    <a:p>
                      <a:pPr>
                        <a:lnSpc>
                          <a:spcPct val="90000"/>
                        </a:lnSpc>
                      </a:pPr>
                      <a:r>
                        <a:rPr b="0" lang="en-US" sz="1800" spc="-1" strike="noStrike">
                          <a:solidFill>
                            <a:srgbClr val="000000"/>
                          </a:solidFill>
                          <a:latin typeface="Calibri"/>
                          <a:ea typeface="ＭＳ Ｐゴシック"/>
                        </a:rPr>
                        <a:t>6.21</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07440">
                <a:tc>
                  <a:txBody>
                    <a:bodyPr tIns="34200" bIns="34200">
                      <a:noAutofit/>
                    </a:bodyPr>
                    <a:p>
                      <a:pPr>
                        <a:lnSpc>
                          <a:spcPct val="90000"/>
                        </a:lnSpc>
                      </a:pPr>
                      <a:r>
                        <a:rPr b="0" lang="en-US" sz="1800" spc="-1" strike="noStrike">
                          <a:solidFill>
                            <a:srgbClr val="000000"/>
                          </a:solidFill>
                          <a:latin typeface="Calibri"/>
                          <a:ea typeface="ＭＳ Ｐゴシック"/>
                        </a:rPr>
                        <a:t>8</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34200" bIns="34200">
                      <a:noAutofit/>
                    </a:bodyPr>
                    <a:p>
                      <a:pPr>
                        <a:lnSpc>
                          <a:spcPct val="90000"/>
                        </a:lnSpc>
                      </a:pPr>
                      <a:r>
                        <a:rPr b="0" lang="en-US" sz="1800" spc="-1" strike="noStrike">
                          <a:solidFill>
                            <a:srgbClr val="000000"/>
                          </a:solidFill>
                          <a:latin typeface="Calibri"/>
                          <a:ea typeface="ＭＳ Ｐゴシック"/>
                        </a:rPr>
                        <a:t>7.21</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r h="307440">
                <a:tc>
                  <a:txBody>
                    <a:bodyPr tIns="34200" bIns="34200">
                      <a:noAutofit/>
                    </a:bodyPr>
                    <a:p>
                      <a:pPr>
                        <a:lnSpc>
                          <a:spcPct val="90000"/>
                        </a:lnSpc>
                      </a:pPr>
                      <a:r>
                        <a:rPr b="0" lang="en-US" sz="1800" spc="-1" strike="noStrike">
                          <a:solidFill>
                            <a:srgbClr val="000000"/>
                          </a:solidFill>
                          <a:latin typeface="Calibri"/>
                          <a:ea typeface="ＭＳ Ｐゴシック"/>
                        </a:rPr>
                        <a:t>9</a:t>
                      </a:r>
                      <a:endParaRPr b="0" lang="en-US" sz="1800" spc="-1" strike="noStrike">
                        <a:latin typeface="Arial"/>
                      </a:endParaRPr>
                    </a:p>
                  </a:txBody>
                  <a:tcPr marL="91440" marR="91440">
                    <a:lnL w="28080">
                      <a:solidFill>
                        <a:srgbClr val="000000"/>
                      </a:solidFill>
                    </a:lnL>
                    <a:lnR w="12240">
                      <a:solidFill>
                        <a:srgbClr val="000000"/>
                      </a:solidFill>
                    </a:lnR>
                    <a:lnT w="12240">
                      <a:solidFill>
                        <a:srgbClr val="000000"/>
                      </a:solidFill>
                    </a:lnT>
                    <a:lnB w="12240">
                      <a:solidFill>
                        <a:srgbClr val="000000"/>
                      </a:solidFill>
                    </a:lnB>
                    <a:noFill/>
                  </a:tcPr>
                </a:tc>
                <a:tc>
                  <a:txBody>
                    <a:bodyPr tIns="34200" bIns="34200">
                      <a:noAutofit/>
                    </a:bodyPr>
                    <a:p>
                      <a:pPr>
                        <a:lnSpc>
                          <a:spcPct val="90000"/>
                        </a:lnSpc>
                      </a:pPr>
                      <a:r>
                        <a:rPr b="0" lang="en-US" sz="1800" spc="-1" strike="noStrike">
                          <a:solidFill>
                            <a:srgbClr val="000000"/>
                          </a:solidFill>
                          <a:latin typeface="Calibri"/>
                          <a:ea typeface="ＭＳ Ｐゴシック"/>
                        </a:rPr>
                        <a:t>8.26</a:t>
                      </a:r>
                      <a:endParaRPr b="0" lang="en-US" sz="1800" spc="-1" strike="noStrike">
                        <a:latin typeface="Arial"/>
                      </a:endParaRPr>
                    </a:p>
                  </a:txBody>
                  <a:tcPr marL="91440" marR="91440">
                    <a:lnL w="12240">
                      <a:solidFill>
                        <a:srgbClr val="000000"/>
                      </a:solidFill>
                    </a:lnL>
                    <a:lnR w="28080">
                      <a:solidFill>
                        <a:srgbClr val="000000"/>
                      </a:solidFill>
                    </a:lnR>
                    <a:lnT w="12240">
                      <a:solidFill>
                        <a:srgbClr val="000000"/>
                      </a:solidFill>
                    </a:lnT>
                    <a:lnB w="12240">
                      <a:solidFill>
                        <a:srgbClr val="000000"/>
                      </a:solidFill>
                    </a:lnB>
                    <a:noFill/>
                  </a:tcPr>
                </a:tc>
              </a:tr>
            </a:tbl>
          </a:graphicData>
        </a:graphic>
      </p:graphicFrame>
    </p:spTree>
  </p:cSld>
  <mc:AlternateContent>
    <mc:Choice Requires="p14">
      <p:transition spd="slow" p14:dur="2000"/>
    </mc:Choice>
    <mc:Fallback>
      <p:transition spd="slow"/>
    </mc:Fallback>
  </mc:AlternateContent>
  <p:timing>
    <p:tnLst>
      <p:par>
        <p:cTn id="527" dur="indefinite" restart="never" nodeType="tmRoot">
          <p:childTnLst>
            <p:seq>
              <p:cTn id="528" dur="indefinite" nodeType="mainSeq">
                <p:childTnLst>
                  <p:par>
                    <p:cTn id="529" fill="hold">
                      <p:stCondLst>
                        <p:cond delay="0"/>
                      </p:stCondLst>
                      <p:childTnLst>
                        <p:par>
                          <p:cTn id="530" fill="hold">
                            <p:stCondLst>
                              <p:cond delay="0"/>
                            </p:stCondLst>
                            <p:childTnLst>
                              <p:par>
                                <p:cTn id="531" nodeType="withEffect" fill="hold" presetClass="entr" presetID="1">
                                  <p:stCondLst>
                                    <p:cond delay="0"/>
                                  </p:stCondLst>
                                  <p:childTnLst>
                                    <p:set>
                                      <p:cBhvr>
                                        <p:cTn id="532" dur="1" fill="hold">
                                          <p:stCondLst>
                                            <p:cond delay="0"/>
                                          </p:stCondLst>
                                        </p:cTn>
                                        <p:tgtEl>
                                          <p:spTgt spid="362">
                                            <p:txEl>
                                              <p:pRg st="0" end="0"/>
                                            </p:txEl>
                                          </p:spTgt>
                                        </p:tgtEl>
                                        <p:attrNameLst>
                                          <p:attrName>style.visibility</p:attrName>
                                        </p:attrNameLst>
                                      </p:cBhvr>
                                      <p:to>
                                        <p:strVal val="visible"/>
                                      </p:to>
                                    </p:set>
                                  </p:childTnLst>
                                </p:cTn>
                              </p:par>
                              <p:par>
                                <p:cTn id="533" nodeType="withEffect" fill="hold" presetClass="entr" presetID="1">
                                  <p:stCondLst>
                                    <p:cond delay="0"/>
                                  </p:stCondLst>
                                  <p:childTnLst>
                                    <p:set>
                                      <p:cBhvr>
                                        <p:cTn id="534" dur="1" fill="hold">
                                          <p:stCondLst>
                                            <p:cond delay="0"/>
                                          </p:stCondLst>
                                        </p:cTn>
                                        <p:tgtEl>
                                          <p:spTgt spid="362">
                                            <p:txEl>
                                              <p:pRg st="1" end="1"/>
                                            </p:txEl>
                                          </p:spTgt>
                                        </p:tgtEl>
                                        <p:attrNameLst>
                                          <p:attrName>style.visibility</p:attrName>
                                        </p:attrNameLst>
                                      </p:cBhvr>
                                      <p:to>
                                        <p:strVal val="visible"/>
                                      </p:to>
                                    </p:set>
                                  </p:childTnLst>
                                </p:cTn>
                              </p:par>
                              <p:par>
                                <p:cTn id="535" nodeType="withEffect" fill="hold" presetClass="entr" presetID="1">
                                  <p:stCondLst>
                                    <p:cond delay="0"/>
                                  </p:stCondLst>
                                  <p:childTnLst>
                                    <p:set>
                                      <p:cBhvr>
                                        <p:cTn id="536" dur="1" fill="hold">
                                          <p:stCondLst>
                                            <p:cond delay="0"/>
                                          </p:stCondLst>
                                        </p:cTn>
                                        <p:tgtEl>
                                          <p:spTgt spid="362">
                                            <p:txEl>
                                              <p:pRg st="3" end="3"/>
                                            </p:txEl>
                                          </p:spTgt>
                                        </p:tgtEl>
                                        <p:attrNameLst>
                                          <p:attrName>style.visibility</p:attrName>
                                        </p:attrNameLst>
                                      </p:cBhvr>
                                      <p:to>
                                        <p:strVal val="visible"/>
                                      </p:to>
                                    </p:set>
                                  </p:childTnLst>
                                </p:cTn>
                              </p:par>
                              <p:par>
                                <p:cTn id="537" nodeType="withEffect" fill="hold" presetClass="entr" presetID="1">
                                  <p:stCondLst>
                                    <p:cond delay="0"/>
                                  </p:stCondLst>
                                  <p:childTnLst>
                                    <p:set>
                                      <p:cBhvr>
                                        <p:cTn id="538" dur="1" fill="hold">
                                          <p:stCondLst>
                                            <p:cond delay="0"/>
                                          </p:stCondLst>
                                        </p:cTn>
                                        <p:tgtEl>
                                          <p:spTgt spid="362">
                                            <p:txEl>
                                              <p:pRg st="4" end="4"/>
                                            </p:txEl>
                                          </p:spTgt>
                                        </p:tgtEl>
                                        <p:attrNameLst>
                                          <p:attrName>style.visibility</p:attrName>
                                        </p:attrNameLst>
                                      </p:cBhvr>
                                      <p:to>
                                        <p:strVal val="visible"/>
                                      </p:to>
                                    </p:set>
                                  </p:childTnLst>
                                </p:cTn>
                              </p:par>
                              <p:par>
                                <p:cTn id="539" nodeType="withEffect" fill="hold" presetClass="entr" presetID="1">
                                  <p:stCondLst>
                                    <p:cond delay="0"/>
                                  </p:stCondLst>
                                  <p:childTnLst>
                                    <p:set>
                                      <p:cBhvr>
                                        <p:cTn id="540" dur="1" fill="hold">
                                          <p:stCondLst>
                                            <p:cond delay="0"/>
                                          </p:stCondLst>
                                        </p:cTn>
                                        <p:tgtEl>
                                          <p:spTgt spid="362">
                                            <p:txEl>
                                              <p:pRg st="5" end="5"/>
                                            </p:txEl>
                                          </p:spTgt>
                                        </p:tgtEl>
                                        <p:attrNameLst>
                                          <p:attrName>style.visibility</p:attrName>
                                        </p:attrNameLst>
                                      </p:cBhvr>
                                      <p:to>
                                        <p:strVal val="visible"/>
                                      </p:to>
                                    </p:set>
                                  </p:childTnLst>
                                </p:cTn>
                              </p:par>
                              <p:par>
                                <p:cTn id="541" nodeType="withEffect" fill="hold" presetClass="entr" presetID="1">
                                  <p:stCondLst>
                                    <p:cond delay="0"/>
                                  </p:stCondLst>
                                  <p:childTnLst>
                                    <p:set>
                                      <p:cBhvr>
                                        <p:cTn id="542" dur="1" fill="hold">
                                          <p:stCondLst>
                                            <p:cond delay="0"/>
                                          </p:stCondLst>
                                        </p:cTn>
                                        <p:tgtEl>
                                          <p:spTgt spid="362">
                                            <p:txEl>
                                              <p:pRg st="6" end="6"/>
                                            </p:txEl>
                                          </p:spTgt>
                                        </p:tgtEl>
                                        <p:attrNameLst>
                                          <p:attrName>style.visibility</p:attrName>
                                        </p:attrNameLst>
                                      </p:cBhvr>
                                      <p:to>
                                        <p:strVal val="visible"/>
                                      </p:to>
                                    </p:set>
                                  </p:childTnLst>
                                </p:cTn>
                              </p:par>
                              <p:par>
                                <p:cTn id="543" nodeType="withEffect" fill="hold" presetClass="entr" presetID="1">
                                  <p:stCondLst>
                                    <p:cond delay="0"/>
                                  </p:stCondLst>
                                  <p:childTnLst>
                                    <p:set>
                                      <p:cBhvr>
                                        <p:cTn id="544" dur="1" fill="hold">
                                          <p:stCondLst>
                                            <p:cond delay="0"/>
                                          </p:stCondLst>
                                        </p:cTn>
                                        <p:tgtEl>
                                          <p:spTgt spid="362">
                                            <p:txEl>
                                              <p:pRg st="7" end="7"/>
                                            </p:txEl>
                                          </p:spTgt>
                                        </p:tgtEl>
                                        <p:attrNameLst>
                                          <p:attrName>style.visibility</p:attrName>
                                        </p:attrNameLst>
                                      </p:cBhvr>
                                      <p:to>
                                        <p:strVal val="visible"/>
                                      </p:to>
                                    </p:set>
                                  </p:childTnLst>
                                </p:cTn>
                              </p:par>
                            </p:childTnLst>
                          </p:cTn>
                        </p:par>
                      </p:childTnLst>
                    </p:cTn>
                  </p:par>
                  <p:par>
                    <p:cTn id="545" fill="hold">
                      <p:stCondLst>
                        <p:cond delay="indefinite"/>
                      </p:stCondLst>
                      <p:childTnLst>
                        <p:par>
                          <p:cTn id="546" fill="hold">
                            <p:stCondLst>
                              <p:cond delay="0"/>
                            </p:stCondLst>
                            <p:childTnLst>
                              <p:par>
                                <p:cTn id="547" nodeType="clickEffect" fill="hold" presetClass="entr" presetID="1">
                                  <p:stCondLst>
                                    <p:cond delay="0"/>
                                  </p:stCondLst>
                                  <p:childTnLst>
                                    <p:set>
                                      <p:cBhvr>
                                        <p:cTn id="548" dur="1" fill="hold">
                                          <p:stCondLst>
                                            <p:cond delay="0"/>
                                          </p:stCondLst>
                                        </p:cTn>
                                        <p:tgtEl>
                                          <p:spTgt spid="363"/>
                                        </p:tgtEl>
                                        <p:attrNameLst>
                                          <p:attrName>style.visibility</p:attrName>
                                        </p:attrNameLst>
                                      </p:cBhvr>
                                      <p:to>
                                        <p:strVal val="visible"/>
                                      </p:to>
                                    </p:set>
                                  </p:childTnLst>
                                </p:cTn>
                              </p:par>
                            </p:childTnLst>
                          </p:cTn>
                        </p:par>
                      </p:childTnLst>
                    </p:cTn>
                  </p:par>
                  <p:par>
                    <p:cTn id="549" fill="hold">
                      <p:stCondLst>
                        <p:cond delay="indefinite"/>
                      </p:stCondLst>
                      <p:childTnLst>
                        <p:par>
                          <p:cTn id="550" fill="hold">
                            <p:stCondLst>
                              <p:cond delay="0"/>
                            </p:stCondLst>
                            <p:childTnLst>
                              <p:par>
                                <p:cTn id="551" nodeType="clickEffect" fill="hold" presetClass="entr" presetID="1">
                                  <p:stCondLst>
                                    <p:cond delay="0"/>
                                  </p:stCondLst>
                                  <p:childTnLst>
                                    <p:set>
                                      <p:cBhvr>
                                        <p:cTn id="552" dur="1" fill="hold">
                                          <p:stCondLst>
                                            <p:cond delay="0"/>
                                          </p:stCondLst>
                                        </p:cTn>
                                        <p:tgtEl>
                                          <p:spTgt spid="362">
                                            <p:txEl>
                                              <p:pRg st="14" end="14"/>
                                            </p:txEl>
                                          </p:spTgt>
                                        </p:tgtEl>
                                        <p:attrNameLst>
                                          <p:attrName>style.visibility</p:attrName>
                                        </p:attrNameLst>
                                      </p:cBhvr>
                                      <p:to>
                                        <p:strVal val="visible"/>
                                      </p:to>
                                    </p:set>
                                  </p:childTnLst>
                                </p:cTn>
                              </p:par>
                            </p:childTnLst>
                          </p:cTn>
                        </p:par>
                      </p:childTnLst>
                    </p:cTn>
                  </p:par>
                  <p:par>
                    <p:cTn id="553" fill="hold">
                      <p:stCondLst>
                        <p:cond delay="indefinite"/>
                      </p:stCondLst>
                      <p:childTnLst>
                        <p:par>
                          <p:cTn id="554" fill="hold">
                            <p:stCondLst>
                              <p:cond delay="0"/>
                            </p:stCondLst>
                            <p:childTnLst>
                              <p:par>
                                <p:cTn id="555" nodeType="clickEffect" fill="hold" presetClass="entr" presetID="1">
                                  <p:stCondLst>
                                    <p:cond delay="0"/>
                                  </p:stCondLst>
                                  <p:childTnLst>
                                    <p:set>
                                      <p:cBhvr>
                                        <p:cTn id="556" dur="1" fill="hold">
                                          <p:stCondLst>
                                            <p:cond delay="0"/>
                                          </p:stCondLst>
                                        </p:cTn>
                                        <p:tgtEl>
                                          <p:spTgt spid="3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How to estimate these probabilities</a:t>
            </a:r>
            <a:endParaRPr b="0" lang="en-US" sz="3200" spc="-1" strike="noStrike">
              <a:solidFill>
                <a:srgbClr val="000000"/>
              </a:solidFill>
              <a:latin typeface="Lucida Sans"/>
            </a:endParaRPr>
          </a:p>
        </p:txBody>
      </p:sp>
      <p:sp>
        <p:nvSpPr>
          <p:cNvPr id="153"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Could we just count and divide?</a:t>
            </a: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No!  Too many possible sentences!</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We’ll never see enough data for estimating these</a:t>
            </a:r>
            <a:endParaRPr b="0" lang="en-US" sz="2400" spc="-1" strike="noStrike">
              <a:solidFill>
                <a:srgbClr val="000000"/>
              </a:solidFill>
              <a:latin typeface="Calibri"/>
            </a:endParaRPr>
          </a:p>
          <a:p>
            <a:pPr>
              <a:lnSpc>
                <a:spcPct val="100000"/>
              </a:lnSpc>
              <a:spcBef>
                <a:spcPts val="479"/>
              </a:spcBef>
            </a:pPr>
            <a:endParaRPr b="0" lang="en-US" sz="2400" spc="-1" strike="noStrike">
              <a:solidFill>
                <a:srgbClr val="000000"/>
              </a:solidFill>
              <a:latin typeface="Calibri"/>
            </a:endParaRPr>
          </a:p>
          <a:p>
            <a:endParaRPr b="0" lang="en-US" sz="2400" spc="-1" strike="noStrike">
              <a:solidFill>
                <a:srgbClr val="000000"/>
              </a:solidFill>
              <a:latin typeface="Calibri"/>
            </a:endParaRPr>
          </a:p>
        </p:txBody>
      </p:sp>
      <p:pic>
        <p:nvPicPr>
          <p:cNvPr id="154" name="" descr=""/>
          <p:cNvPicPr/>
          <p:nvPr/>
        </p:nvPicPr>
        <p:blipFill>
          <a:blip r:embed="rId1"/>
          <a:stretch/>
        </p:blipFill>
        <p:spPr>
          <a:xfrm>
            <a:off x="762120" y="2209680"/>
            <a:ext cx="6019920" cy="1994040"/>
          </a:xfrm>
          <a:prstGeom prst="rect">
            <a:avLst/>
          </a:prstGeom>
          <a:ln>
            <a:noFill/>
          </a:ln>
        </p:spPr>
      </p:pic>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childTnLst>
                  <p:par>
                    <p:cTn id="95" fill="hold">
                      <p:stCondLst>
                        <p:cond delay="0"/>
                      </p:stCondLst>
                      <p:childTnLst>
                        <p:par>
                          <p:cTn id="96" fill="hold">
                            <p:stCondLst>
                              <p:cond delay="0"/>
                            </p:stCondLst>
                            <p:childTnLst>
                              <p:par>
                                <p:cTn id="97" nodeType="withEffect" fill="hold" presetClass="entr" presetID="1">
                                  <p:stCondLst>
                                    <p:cond delay="0"/>
                                  </p:stCondLst>
                                  <p:childTnLst>
                                    <p:set>
                                      <p:cBhvr>
                                        <p:cTn id="98" dur="1" fill="hold">
                                          <p:stCondLst>
                                            <p:cond delay="0"/>
                                          </p:stCondLst>
                                        </p:cTn>
                                        <p:tgtEl>
                                          <p:spTgt spid="153">
                                            <p:txEl>
                                              <p:pRg st="0" end="0"/>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nodeType="clickEffect" fill="hold" presetClass="entr" presetID="1">
                                  <p:stCondLst>
                                    <p:cond delay="0"/>
                                  </p:stCondLst>
                                  <p:childTnLst>
                                    <p:set>
                                      <p:cBhvr>
                                        <p:cTn id="106" dur="1" fill="hold">
                                          <p:stCondLst>
                                            <p:cond delay="0"/>
                                          </p:stCondLst>
                                        </p:cTn>
                                        <p:tgtEl>
                                          <p:spTgt spid="153">
                                            <p:txEl>
                                              <p:pRg st="6" end="6"/>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1">
                                  <p:stCondLst>
                                    <p:cond delay="0"/>
                                  </p:stCondLst>
                                  <p:childTnLst>
                                    <p:set>
                                      <p:cBhvr>
                                        <p:cTn id="110" dur="1" fill="hold">
                                          <p:stCondLst>
                                            <p:cond delay="0"/>
                                          </p:stCondLst>
                                        </p:cTn>
                                        <p:tgtEl>
                                          <p:spTgt spid="153">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Absolute Discounting Interpolation</a:t>
            </a:r>
            <a:endParaRPr b="0" lang="en-US" sz="3200" spc="-1" strike="noStrike">
              <a:solidFill>
                <a:srgbClr val="000000"/>
              </a:solidFill>
              <a:latin typeface="Lucida Sans"/>
            </a:endParaRPr>
          </a:p>
        </p:txBody>
      </p:sp>
      <p:sp>
        <p:nvSpPr>
          <p:cNvPr id="365" name="TextShape 2"/>
          <p:cNvSpPr txBox="1"/>
          <p:nvPr/>
        </p:nvSpPr>
        <p:spPr>
          <a:xfrm>
            <a:off x="304920" y="1352520"/>
            <a:ext cx="8534160" cy="37904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Save ourselves some time and just subtract 0.75 (or some d)!</a:t>
            </a:r>
            <a:endParaRPr b="0" lang="en-US" sz="2400" spc="-1" strike="noStrike">
              <a:solidFill>
                <a:srgbClr val="000000"/>
              </a:solidFill>
              <a:latin typeface="Calibri"/>
            </a:endParaRPr>
          </a:p>
          <a:p>
            <a:endParaRPr b="0" lang="en-US" sz="2400" spc="-1" strike="noStrike">
              <a:solidFill>
                <a:srgbClr val="000000"/>
              </a:solidFill>
              <a:latin typeface="Calibri"/>
            </a:endParaRPr>
          </a:p>
          <a:p>
            <a:endParaRPr b="0" lang="en-US" sz="2400" spc="-1" strike="noStrike">
              <a:solidFill>
                <a:srgbClr val="000000"/>
              </a:solidFill>
              <a:latin typeface="Calibri"/>
            </a:endParaRPr>
          </a:p>
          <a:p>
            <a:endParaRPr b="0" lang="en-US" sz="2400" spc="-1" strike="noStrike">
              <a:solidFill>
                <a:srgbClr val="000000"/>
              </a:solidFill>
              <a:latin typeface="Calibri"/>
            </a:endParaRPr>
          </a:p>
          <a:p>
            <a:endParaRPr b="0" lang="en-US" sz="2400" spc="-1" strike="noStrike">
              <a:solidFill>
                <a:srgbClr val="000000"/>
              </a:solidFill>
              <a:latin typeface="Calibri"/>
            </a:endParaRPr>
          </a:p>
          <a:p>
            <a:pPr lvl="1"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(Maybe keeping a couple extra values of d for counts 1 and 2)</a:t>
            </a:r>
            <a:endParaRPr b="0" lang="en-US" sz="2400" spc="-1" strike="noStrike">
              <a:solidFill>
                <a:srgbClr val="000000"/>
              </a:solidFill>
              <a:latin typeface="Calibri"/>
            </a:endParaRPr>
          </a:p>
          <a:p>
            <a:pPr marL="343080" indent="-342720">
              <a:lnSpc>
                <a:spcPct val="100000"/>
              </a:lnSpc>
              <a:spcBef>
                <a:spcPts val="561"/>
              </a:spcBef>
              <a:buClr>
                <a:srgbClr val="cc0000"/>
              </a:buClr>
              <a:buFont typeface="Times"/>
              <a:buChar char="•"/>
            </a:pPr>
            <a:r>
              <a:rPr b="0" lang="en-US" sz="2800" spc="-1" strike="noStrike">
                <a:solidFill>
                  <a:srgbClr val="000000"/>
                </a:solidFill>
                <a:latin typeface="Calibri"/>
                <a:ea typeface="ＭＳ Ｐゴシック"/>
              </a:rPr>
              <a:t>But should we really just use the regular unigram P(w)?</a:t>
            </a:r>
            <a:endParaRPr b="0" lang="en-US" sz="2800" spc="-1" strike="noStrike">
              <a:solidFill>
                <a:srgbClr val="000000"/>
              </a:solidFill>
              <a:latin typeface="Calibri"/>
            </a:endParaRPr>
          </a:p>
          <a:p>
            <a:endParaRPr b="0" lang="en-US" sz="2800" spc="-1" strike="noStrike">
              <a:solidFill>
                <a:srgbClr val="000000"/>
              </a:solidFill>
              <a:latin typeface="Calibri"/>
            </a:endParaRPr>
          </a:p>
        </p:txBody>
      </p:sp>
      <p:sp>
        <p:nvSpPr>
          <p:cNvPr id="366" name="TextShape 3"/>
          <p:cNvSpPr txBox="1"/>
          <p:nvPr/>
        </p:nvSpPr>
        <p:spPr>
          <a:xfrm>
            <a:off x="304920" y="4705200"/>
            <a:ext cx="1980720" cy="342720"/>
          </a:xfrm>
          <a:prstGeom prst="rect">
            <a:avLst/>
          </a:prstGeom>
          <a:noFill/>
          <a:ln w="9360">
            <a:noFill/>
          </a:ln>
        </p:spPr>
        <p:txBody>
          <a:bodyPr>
            <a:noAutofit/>
          </a:bodyPr>
          <a:p>
            <a:pPr>
              <a:lnSpc>
                <a:spcPct val="100000"/>
              </a:lnSpc>
            </a:pPr>
            <a:fld id="{C6BA1062-8BD9-4D4A-92C0-A222CE2F8E6F}" type="slidenum">
              <a:rPr b="0" lang="en-US" sz="1400" spc="-1" strike="noStrike">
                <a:solidFill>
                  <a:srgbClr val="000000"/>
                </a:solidFill>
                <a:latin typeface="Calibri"/>
                <a:ea typeface="ＭＳ Ｐゴシック"/>
              </a:rPr>
              <a:t>1</a:t>
            </a:fld>
            <a:endParaRPr b="0" lang="en-US" sz="1400" spc="-1" strike="noStrike">
              <a:latin typeface="Times New Roman"/>
            </a:endParaRPr>
          </a:p>
        </p:txBody>
      </p:sp>
      <p:sp>
        <p:nvSpPr>
          <p:cNvPr id="367" name="CustomShape 4"/>
          <p:cNvSpPr/>
          <p:nvPr/>
        </p:nvSpPr>
        <p:spPr>
          <a:xfrm>
            <a:off x="3640680" y="1886040"/>
            <a:ext cx="23209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Lucida Sans"/>
                <a:ea typeface="ＭＳ Ｐゴシック"/>
              </a:rPr>
              <a:t>discounted bigram</a:t>
            </a:r>
            <a:endParaRPr b="0" lang="en-US" sz="1800" spc="-1" strike="noStrike">
              <a:latin typeface="Arial"/>
            </a:endParaRPr>
          </a:p>
        </p:txBody>
      </p:sp>
      <p:sp>
        <p:nvSpPr>
          <p:cNvPr id="368" name="CustomShape 5"/>
          <p:cNvSpPr/>
          <p:nvPr/>
        </p:nvSpPr>
        <p:spPr>
          <a:xfrm>
            <a:off x="7840800" y="3116880"/>
            <a:ext cx="113508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Lucida Sans"/>
                <a:ea typeface="ＭＳ Ｐゴシック"/>
              </a:rPr>
              <a:t>unigram</a:t>
            </a:r>
            <a:endParaRPr b="0" lang="en-US" sz="1800" spc="-1" strike="noStrike">
              <a:latin typeface="Arial"/>
            </a:endParaRPr>
          </a:p>
        </p:txBody>
      </p:sp>
      <p:sp>
        <p:nvSpPr>
          <p:cNvPr id="369" name="CustomShape 6"/>
          <p:cNvSpPr/>
          <p:nvPr/>
        </p:nvSpPr>
        <p:spPr>
          <a:xfrm>
            <a:off x="6532200" y="1962000"/>
            <a:ext cx="1982520" cy="3034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400" spc="-1" strike="noStrike">
                <a:solidFill>
                  <a:srgbClr val="ff0000"/>
                </a:solidFill>
                <a:latin typeface="Lucida Sans"/>
                <a:ea typeface="ＭＳ Ｐゴシック"/>
              </a:rPr>
              <a:t>Interpolation weight</a:t>
            </a:r>
            <a:endParaRPr b="0" lang="en-US" sz="1400" spc="-1" strike="noStrike">
              <a:latin typeface="Arial"/>
            </a:endParaRPr>
          </a:p>
        </p:txBody>
      </p:sp>
      <p:sp>
        <p:nvSpPr>
          <p:cNvPr id="370" name="CustomShape 7"/>
          <p:cNvSpPr/>
          <p:nvPr/>
        </p:nvSpPr>
        <p:spPr>
          <a:xfrm flipH="1">
            <a:off x="7162920" y="2266920"/>
            <a:ext cx="228240" cy="304560"/>
          </a:xfrm>
          <a:custGeom>
            <a:avLst/>
            <a:gdLst/>
            <a:ahLst/>
            <a:rect l="l" t="t" r="r" b="b"/>
            <a:pathLst>
              <a:path w="21600" h="21600">
                <a:moveTo>
                  <a:pt x="0" y="0"/>
                </a:moveTo>
                <a:lnTo>
                  <a:pt x="21600" y="21600"/>
                </a:lnTo>
              </a:path>
            </a:pathLst>
          </a:custGeom>
          <a:gradFill rotWithShape="0">
            <a:gsLst>
              <a:gs pos="0">
                <a:srgbClr val="a50021"/>
              </a:gs>
              <a:gs pos="100000">
                <a:srgbClr val="000000">
                  <a:alpha val="0"/>
                </a:srgbClr>
              </a:gs>
            </a:gsLst>
            <a:lin ang="10800000"/>
          </a:gradFill>
          <a:ln w="9360">
            <a:solidFill>
              <a:schemeClr val="tx1"/>
            </a:solidFill>
            <a:miter/>
            <a:tailEnd len="med" type="triangle" w="med"/>
          </a:ln>
        </p:spPr>
        <p:style>
          <a:lnRef idx="0"/>
          <a:fillRef idx="0"/>
          <a:effectRef idx="0"/>
          <a:fontRef idx="minor"/>
        </p:style>
      </p:sp>
      <p:sp>
        <p:nvSpPr>
          <p:cNvPr id="371" name="CustomShape 8"/>
          <p:cNvSpPr/>
          <p:nvPr/>
        </p:nvSpPr>
        <p:spPr>
          <a:xfrm flipH="1" flipV="1">
            <a:off x="8077320" y="2952720"/>
            <a:ext cx="228240" cy="228240"/>
          </a:xfrm>
          <a:custGeom>
            <a:avLst/>
            <a:gdLst/>
            <a:ahLst/>
            <a:rect l="l" t="t" r="r" b="b"/>
            <a:pathLst>
              <a:path w="21600" h="21600">
                <a:moveTo>
                  <a:pt x="0" y="0"/>
                </a:moveTo>
                <a:lnTo>
                  <a:pt x="21600" y="21600"/>
                </a:lnTo>
              </a:path>
            </a:pathLst>
          </a:custGeom>
          <a:gradFill rotWithShape="0">
            <a:gsLst>
              <a:gs pos="0">
                <a:srgbClr val="a50021"/>
              </a:gs>
              <a:gs pos="100000">
                <a:srgbClr val="000000">
                  <a:alpha val="0"/>
                </a:srgbClr>
              </a:gs>
            </a:gsLst>
            <a:lin ang="10800000"/>
          </a:gradFill>
          <a:ln w="9360">
            <a:solidFill>
              <a:schemeClr val="tx1"/>
            </a:solidFill>
            <a:miter/>
            <a:tailEnd len="med" type="triangle" w="med"/>
          </a:ln>
        </p:spPr>
        <p:style>
          <a:lnRef idx="0"/>
          <a:fillRef idx="0"/>
          <a:effectRef idx="0"/>
          <a:fontRef idx="minor"/>
        </p:style>
      </p:sp>
      <p:pic>
        <p:nvPicPr>
          <p:cNvPr id="372" name="" descr=""/>
          <p:cNvPicPr/>
          <p:nvPr/>
        </p:nvPicPr>
        <p:blipFill>
          <a:blip r:embed="rId1"/>
          <a:stretch/>
        </p:blipFill>
        <p:spPr>
          <a:xfrm>
            <a:off x="393840" y="2184480"/>
            <a:ext cx="8191440" cy="1092240"/>
          </a:xfrm>
          <a:prstGeom prst="rect">
            <a:avLst/>
          </a:prstGeom>
          <a:ln>
            <a:noFill/>
          </a:ln>
        </p:spPr>
      </p:pic>
    </p:spTree>
  </p:cSld>
  <mc:AlternateContent>
    <mc:Choice Requires="p14">
      <p:transition spd="slow" p14:dur="2000"/>
    </mc:Choice>
    <mc:Fallback>
      <p:transition spd="slow"/>
    </mc:Fallback>
  </mc:AlternateContent>
  <p:timing>
    <p:tnLst>
      <p:par>
        <p:cTn id="557" dur="indefinite" restart="never" nodeType="tmRoot">
          <p:childTnLst>
            <p:seq>
              <p:cTn id="558" dur="indefinite" nodeType="mainSeq">
                <p:childTnLst>
                  <p:par>
                    <p:cTn id="559" fill="hold">
                      <p:stCondLst>
                        <p:cond delay="indefinite"/>
                      </p:stCondLst>
                      <p:childTnLst>
                        <p:par>
                          <p:cTn id="560" fill="hold">
                            <p:stCondLst>
                              <p:cond delay="0"/>
                            </p:stCondLst>
                            <p:childTnLst>
                              <p:par>
                                <p:cTn id="561" nodeType="clickEffect" fill="hold" presetClass="entr" presetID="1">
                                  <p:stCondLst>
                                    <p:cond delay="0"/>
                                  </p:stCondLst>
                                  <p:childTnLst>
                                    <p:set>
                                      <p:cBhvr>
                                        <p:cTn id="562" dur="1" fill="hold">
                                          <p:stCondLst>
                                            <p:cond delay="0"/>
                                          </p:stCondLst>
                                        </p:cTn>
                                        <p:tgtEl>
                                          <p:spTgt spid="365">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Shape 1"/>
          <p:cNvSpPr txBox="1"/>
          <p:nvPr/>
        </p:nvSpPr>
        <p:spPr>
          <a:xfrm>
            <a:off x="457200" y="1047600"/>
            <a:ext cx="8686440" cy="3333240"/>
          </a:xfrm>
          <a:prstGeom prst="rect">
            <a:avLst/>
          </a:prstGeom>
          <a:noFill/>
          <a:ln>
            <a:noFill/>
          </a:ln>
        </p:spPr>
        <p:txBody>
          <a:bodyPr>
            <a:noAutofit/>
          </a:bodyPr>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Better estimate for probabilities of lower-order unigrams!</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Shannon game:  </a:t>
            </a:r>
            <a:r>
              <a:rPr b="0" i="1" lang="en-US" sz="2000" spc="-1" strike="noStrike">
                <a:solidFill>
                  <a:srgbClr val="000000"/>
                </a:solidFill>
                <a:latin typeface="Calibri"/>
                <a:ea typeface="ＭＳ Ｐゴシック"/>
              </a:rPr>
              <a:t>I can’t see without my reading___________</a:t>
            </a:r>
            <a:r>
              <a:rPr b="0" lang="en-US" sz="2000" spc="-1" strike="noStrike">
                <a:solidFill>
                  <a:srgbClr val="000000"/>
                </a:solidFill>
                <a:latin typeface="Calibri"/>
                <a:ea typeface="ＭＳ Ｐゴシック"/>
              </a:rPr>
              <a:t>?</a:t>
            </a:r>
            <a:endParaRPr b="0" lang="en-US" sz="20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a:t>
            </a:r>
            <a:r>
              <a:rPr b="0" lang="en-US" sz="2000" spc="-1" strike="noStrike">
                <a:solidFill>
                  <a:srgbClr val="000000"/>
                </a:solidFill>
                <a:latin typeface="Calibri"/>
                <a:ea typeface="ＭＳ Ｐゴシック"/>
              </a:rPr>
              <a:t>Francisco” is more common than “glasses”</a:t>
            </a:r>
            <a:endParaRPr b="0" lang="en-US" sz="20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 </a:t>
            </a:r>
            <a:r>
              <a:rPr b="0" lang="en-US" sz="2000" spc="-1" strike="noStrike">
                <a:solidFill>
                  <a:srgbClr val="000000"/>
                </a:solidFill>
                <a:latin typeface="Calibri"/>
                <a:ea typeface="ＭＳ Ｐゴシック"/>
              </a:rPr>
              <a:t>but “Francisco” always follows “San”</a:t>
            </a:r>
            <a:endParaRPr b="0" lang="en-US" sz="20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The unigram is useful exactly when we haven’t seen this bigram!</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Instead of  P(w): “How likely is w”</a:t>
            </a:r>
            <a:endParaRPr b="0" lang="en-US" sz="2400" spc="-1" strike="noStrike">
              <a:solidFill>
                <a:srgbClr val="000000"/>
              </a:solidFill>
              <a:latin typeface="Calibri"/>
            </a:endParaRPr>
          </a:p>
          <a:p>
            <a:pPr marL="343080" indent="-342720">
              <a:lnSpc>
                <a:spcPct val="100000"/>
              </a:lnSpc>
              <a:spcBef>
                <a:spcPts val="479"/>
              </a:spcBef>
              <a:buClr>
                <a:srgbClr val="cc0000"/>
              </a:buClr>
              <a:buFont typeface="Times"/>
              <a:buChar char="•"/>
            </a:pPr>
            <a:r>
              <a:rPr b="0" lang="en-US" sz="2400" spc="-1" strike="noStrike">
                <a:solidFill>
                  <a:srgbClr val="000000"/>
                </a:solidFill>
                <a:latin typeface="Calibri"/>
                <a:ea typeface="ＭＳ Ｐゴシック"/>
              </a:rPr>
              <a:t>P</a:t>
            </a:r>
            <a:r>
              <a:rPr b="0" lang="en-US" sz="2400" spc="-1" strike="noStrike" baseline="-25000">
                <a:solidFill>
                  <a:srgbClr val="000000"/>
                </a:solidFill>
                <a:latin typeface="Calibri"/>
                <a:ea typeface="ＭＳ Ｐゴシック"/>
              </a:rPr>
              <a:t>continuation</a:t>
            </a:r>
            <a:r>
              <a:rPr b="0" lang="en-US" sz="2400" spc="-1" strike="noStrike">
                <a:solidFill>
                  <a:srgbClr val="000000"/>
                </a:solidFill>
                <a:latin typeface="Calibri"/>
                <a:ea typeface="ＭＳ Ｐゴシック"/>
              </a:rPr>
              <a:t>(w):  “How likely is w to appear as a novel continuation?</a:t>
            </a:r>
            <a:endParaRPr b="0" lang="en-US" sz="24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For each word, count the number of bigram types it completes</a:t>
            </a:r>
            <a:endParaRPr b="0" lang="en-US" sz="2000" spc="-1" strike="noStrike">
              <a:solidFill>
                <a:srgbClr val="000000"/>
              </a:solidFill>
              <a:latin typeface="Calibri"/>
            </a:endParaRPr>
          </a:p>
          <a:p>
            <a:pPr lvl="1" marL="685800" indent="-228240">
              <a:lnSpc>
                <a:spcPct val="100000"/>
              </a:lnSpc>
              <a:spcBef>
                <a:spcPts val="400"/>
              </a:spcBef>
              <a:buClr>
                <a:srgbClr val="000000"/>
              </a:buClr>
              <a:buFont typeface="Times"/>
              <a:buChar char="•"/>
            </a:pPr>
            <a:r>
              <a:rPr b="0" lang="en-US" sz="2000" spc="-1" strike="noStrike">
                <a:solidFill>
                  <a:srgbClr val="000000"/>
                </a:solidFill>
                <a:latin typeface="Calibri"/>
                <a:ea typeface="ＭＳ Ｐゴシック"/>
              </a:rPr>
              <a:t>Every bigram type was a novel continuation the first time it was seen</a:t>
            </a:r>
            <a:endParaRPr b="0" lang="en-US" sz="2000" spc="-1" strike="noStrike">
              <a:solidFill>
                <a:srgbClr val="000000"/>
              </a:solidFill>
              <a:latin typeface="Calibri"/>
            </a:endParaRPr>
          </a:p>
        </p:txBody>
      </p:sp>
      <p:sp>
        <p:nvSpPr>
          <p:cNvPr id="374" name="CustomShape 2"/>
          <p:cNvSpPr/>
          <p:nvPr/>
        </p:nvSpPr>
        <p:spPr>
          <a:xfrm>
            <a:off x="6183720" y="1428840"/>
            <a:ext cx="12463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800" spc="-1" strike="noStrike">
                <a:solidFill>
                  <a:srgbClr val="3366ff"/>
                </a:solidFill>
                <a:latin typeface="Calibri"/>
                <a:ea typeface="ＭＳ Ｐゴシック"/>
              </a:rPr>
              <a:t>Francisco</a:t>
            </a:r>
            <a:endParaRPr b="0" lang="en-US" sz="1800" spc="-1" strike="noStrike">
              <a:latin typeface="Arial"/>
            </a:endParaRPr>
          </a:p>
        </p:txBody>
      </p:sp>
      <p:sp>
        <p:nvSpPr>
          <p:cNvPr id="375" name="TextShape 3"/>
          <p:cNvSpPr txBox="1"/>
          <p:nvPr/>
        </p:nvSpPr>
        <p:spPr>
          <a:xfrm>
            <a:off x="1371600" y="28584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Kneser-Ney Smoothing I</a:t>
            </a:r>
            <a:endParaRPr b="0" lang="en-US" sz="3200" spc="-1" strike="noStrike">
              <a:solidFill>
                <a:srgbClr val="000000"/>
              </a:solidFill>
              <a:latin typeface="Lucida Sans"/>
            </a:endParaRPr>
          </a:p>
        </p:txBody>
      </p:sp>
      <p:sp>
        <p:nvSpPr>
          <p:cNvPr id="376" name="CustomShape 4"/>
          <p:cNvSpPr/>
          <p:nvPr/>
        </p:nvSpPr>
        <p:spPr>
          <a:xfrm>
            <a:off x="6267240" y="1428840"/>
            <a:ext cx="10256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i="1" lang="en-US" sz="1800" spc="-1" strike="noStrike">
                <a:solidFill>
                  <a:srgbClr val="3366ff"/>
                </a:solidFill>
                <a:latin typeface="Calibri"/>
                <a:ea typeface="ＭＳ Ｐゴシック"/>
              </a:rPr>
              <a:t>glasses</a:t>
            </a:r>
            <a:endParaRPr b="0" lang="en-US" sz="1800" spc="-1" strike="noStrike">
              <a:latin typeface="Arial"/>
            </a:endParaRPr>
          </a:p>
        </p:txBody>
      </p:sp>
      <p:pic>
        <p:nvPicPr>
          <p:cNvPr id="377" name="" descr=""/>
          <p:cNvPicPr/>
          <p:nvPr/>
        </p:nvPicPr>
        <p:blipFill>
          <a:blip r:embed="rId1"/>
          <a:stretch/>
        </p:blipFill>
        <p:spPr>
          <a:xfrm>
            <a:off x="1981080" y="4686480"/>
            <a:ext cx="4597560" cy="444600"/>
          </a:xfrm>
          <a:prstGeom prst="rect">
            <a:avLst/>
          </a:prstGeom>
          <a:ln>
            <a:noFill/>
          </a:ln>
        </p:spPr>
      </p:pic>
    </p:spTree>
  </p:cSld>
  <mc:AlternateContent>
    <mc:Choice Requires="p14">
      <p:transition spd="slow" p14:dur="2000"/>
    </mc:Choice>
    <mc:Fallback>
      <p:transition spd="slow"/>
    </mc:Fallback>
  </mc:AlternateContent>
  <p:timing>
    <p:tnLst>
      <p:par>
        <p:cTn id="563" dur="indefinite" restart="never" nodeType="tmRoot">
          <p:childTnLst>
            <p:seq>
              <p:cTn id="564" dur="indefinite" nodeType="mainSeq">
                <p:childTnLst>
                  <p:par>
                    <p:cTn id="565" fill="hold">
                      <p:stCondLst>
                        <p:cond delay="indefinite"/>
                      </p:stCondLst>
                      <p:childTnLst>
                        <p:par>
                          <p:cTn id="566" fill="hold">
                            <p:stCondLst>
                              <p:cond delay="0"/>
                            </p:stCondLst>
                            <p:childTnLst>
                              <p:par>
                                <p:cTn id="567" nodeType="clickEffect" fill="hold" presetClass="entr" presetID="1">
                                  <p:stCondLst>
                                    <p:cond delay="0"/>
                                  </p:stCondLst>
                                  <p:childTnLst>
                                    <p:set>
                                      <p:cBhvr>
                                        <p:cTn id="568" dur="1" fill="hold">
                                          <p:stCondLst>
                                            <p:cond delay="0"/>
                                          </p:stCondLst>
                                        </p:cTn>
                                        <p:tgtEl>
                                          <p:spTgt spid="373">
                                            <p:txEl>
                                              <p:pRg st="0" end="0"/>
                                            </p:txEl>
                                          </p:spTgt>
                                        </p:tgtEl>
                                        <p:attrNameLst>
                                          <p:attrName>style.visibility</p:attrName>
                                        </p:attrNameLst>
                                      </p:cBhvr>
                                      <p:to>
                                        <p:strVal val="visible"/>
                                      </p:to>
                                    </p:set>
                                  </p:childTnLst>
                                </p:cTn>
                              </p:par>
                            </p:childTnLst>
                          </p:cTn>
                        </p:par>
                      </p:childTnLst>
                    </p:cTn>
                  </p:par>
                  <p:par>
                    <p:cTn id="569" fill="hold">
                      <p:stCondLst>
                        <p:cond delay="indefinite"/>
                      </p:stCondLst>
                      <p:childTnLst>
                        <p:par>
                          <p:cTn id="570" fill="hold">
                            <p:stCondLst>
                              <p:cond delay="0"/>
                            </p:stCondLst>
                            <p:childTnLst>
                              <p:par>
                                <p:cTn id="571" nodeType="clickEffect" fill="hold" presetClass="entr" presetID="1">
                                  <p:stCondLst>
                                    <p:cond delay="0"/>
                                  </p:stCondLst>
                                  <p:childTnLst>
                                    <p:set>
                                      <p:cBhvr>
                                        <p:cTn id="572" dur="1" fill="hold">
                                          <p:stCondLst>
                                            <p:cond delay="0"/>
                                          </p:stCondLst>
                                        </p:cTn>
                                        <p:tgtEl>
                                          <p:spTgt spid="373">
                                            <p:txEl>
                                              <p:pRg st="1" end="1"/>
                                            </p:txEl>
                                          </p:spTgt>
                                        </p:tgtEl>
                                        <p:attrNameLst>
                                          <p:attrName>style.visibility</p:attrName>
                                        </p:attrNameLst>
                                      </p:cBhvr>
                                      <p:to>
                                        <p:strVal val="visible"/>
                                      </p:to>
                                    </p:set>
                                  </p:childTnLst>
                                </p:cTn>
                              </p:par>
                            </p:childTnLst>
                          </p:cTn>
                        </p:par>
                      </p:childTnLst>
                    </p:cTn>
                  </p:par>
                  <p:par>
                    <p:cTn id="573" fill="hold">
                      <p:stCondLst>
                        <p:cond delay="indefinite"/>
                      </p:stCondLst>
                      <p:childTnLst>
                        <p:par>
                          <p:cTn id="574" fill="hold">
                            <p:stCondLst>
                              <p:cond delay="0"/>
                            </p:stCondLst>
                            <p:childTnLst>
                              <p:par>
                                <p:cTn id="575" nodeType="clickEffect" fill="hold" presetClass="entr" presetID="1">
                                  <p:stCondLst>
                                    <p:cond delay="0"/>
                                  </p:stCondLst>
                                  <p:childTnLst>
                                    <p:set>
                                      <p:cBhvr>
                                        <p:cTn id="576" dur="1" fill="hold">
                                          <p:stCondLst>
                                            <p:cond delay="0"/>
                                          </p:stCondLst>
                                        </p:cTn>
                                        <p:tgtEl>
                                          <p:spTgt spid="376">
                                            <p:txEl>
                                              <p:pRg st="0" end="0"/>
                                            </p:txEl>
                                          </p:spTgt>
                                        </p:tgtEl>
                                        <p:attrNameLst>
                                          <p:attrName>style.visibility</p:attrName>
                                        </p:attrNameLst>
                                      </p:cBhvr>
                                      <p:to>
                                        <p:strVal val="visible"/>
                                      </p:to>
                                    </p:set>
                                  </p:childTnLst>
                                </p:cTn>
                              </p:par>
                            </p:childTnLst>
                          </p:cTn>
                        </p:par>
                      </p:childTnLst>
                    </p:cTn>
                  </p:par>
                  <p:par>
                    <p:cTn id="577" fill="hold">
                      <p:stCondLst>
                        <p:cond delay="indefinite"/>
                      </p:stCondLst>
                      <p:childTnLst>
                        <p:par>
                          <p:cTn id="578" fill="hold">
                            <p:stCondLst>
                              <p:cond delay="0"/>
                            </p:stCondLst>
                            <p:childTnLst>
                              <p:par>
                                <p:cTn id="579" nodeType="clickEffect" fill="hold" presetClass="exit" presetID="1">
                                  <p:stCondLst>
                                    <p:cond delay="0"/>
                                  </p:stCondLst>
                                  <p:childTnLst>
                                    <p:set>
                                      <p:cBhvr>
                                        <p:cTn id="580" dur="1" fill="hold">
                                          <p:stCondLst>
                                            <p:cond delay="0"/>
                                          </p:stCondLst>
                                        </p:cTn>
                                        <p:tgtEl>
                                          <p:spTgt spid="376">
                                            <p:txEl>
                                              <p:pRg st="0" end="0"/>
                                            </p:txEl>
                                          </p:spTgt>
                                        </p:tgtEl>
                                        <p:attrNameLst>
                                          <p:attrName>style.visibility</p:attrName>
                                        </p:attrNameLst>
                                      </p:cBhvr>
                                      <p:to>
                                        <p:strVal val="hidden"/>
                                      </p:to>
                                    </p:set>
                                  </p:childTnLst>
                                </p:cTn>
                              </p:par>
                            </p:childTnLst>
                          </p:cTn>
                        </p:par>
                      </p:childTnLst>
                    </p:cTn>
                  </p:par>
                  <p:par>
                    <p:cTn id="581" fill="hold">
                      <p:stCondLst>
                        <p:cond delay="indefinite"/>
                      </p:stCondLst>
                      <p:childTnLst>
                        <p:par>
                          <p:cTn id="582" fill="hold">
                            <p:stCondLst>
                              <p:cond delay="0"/>
                            </p:stCondLst>
                            <p:childTnLst>
                              <p:par>
                                <p:cTn id="583" nodeType="clickEffect" fill="hold" presetClass="entr" presetID="1">
                                  <p:stCondLst>
                                    <p:cond delay="0"/>
                                  </p:stCondLst>
                                  <p:childTnLst>
                                    <p:set>
                                      <p:cBhvr>
                                        <p:cTn id="584" dur="1" fill="hold">
                                          <p:stCondLst>
                                            <p:cond delay="0"/>
                                          </p:stCondLst>
                                        </p:cTn>
                                        <p:tgtEl>
                                          <p:spTgt spid="374"/>
                                        </p:tgtEl>
                                        <p:attrNameLst>
                                          <p:attrName>style.visibility</p:attrName>
                                        </p:attrNameLst>
                                      </p:cBhvr>
                                      <p:to>
                                        <p:strVal val="visible"/>
                                      </p:to>
                                    </p:set>
                                  </p:childTnLst>
                                </p:cTn>
                              </p:par>
                            </p:childTnLst>
                          </p:cTn>
                        </p:par>
                      </p:childTnLst>
                    </p:cTn>
                  </p:par>
                  <p:par>
                    <p:cTn id="585" fill="hold">
                      <p:stCondLst>
                        <p:cond delay="indefinite"/>
                      </p:stCondLst>
                      <p:childTnLst>
                        <p:par>
                          <p:cTn id="586" fill="hold">
                            <p:stCondLst>
                              <p:cond delay="0"/>
                            </p:stCondLst>
                            <p:childTnLst>
                              <p:par>
                                <p:cTn id="587" nodeType="clickEffect" fill="hold" presetClass="entr" presetID="1">
                                  <p:stCondLst>
                                    <p:cond delay="0"/>
                                  </p:stCondLst>
                                  <p:childTnLst>
                                    <p:set>
                                      <p:cBhvr>
                                        <p:cTn id="588" dur="1" fill="hold">
                                          <p:stCondLst>
                                            <p:cond delay="0"/>
                                          </p:stCondLst>
                                        </p:cTn>
                                        <p:tgtEl>
                                          <p:spTgt spid="373">
                                            <p:txEl>
                                              <p:pRg st="2" end="2"/>
                                            </p:txEl>
                                          </p:spTgt>
                                        </p:tgtEl>
                                        <p:attrNameLst>
                                          <p:attrName>style.visibility</p:attrName>
                                        </p:attrNameLst>
                                      </p:cBhvr>
                                      <p:to>
                                        <p:strVal val="visible"/>
                                      </p:to>
                                    </p:set>
                                  </p:childTnLst>
                                </p:cTn>
                              </p:par>
                            </p:childTnLst>
                          </p:cTn>
                        </p:par>
                      </p:childTnLst>
                    </p:cTn>
                  </p:par>
                  <p:par>
                    <p:cTn id="589" fill="hold">
                      <p:stCondLst>
                        <p:cond delay="indefinite"/>
                      </p:stCondLst>
                      <p:childTnLst>
                        <p:par>
                          <p:cTn id="590" fill="hold">
                            <p:stCondLst>
                              <p:cond delay="0"/>
                            </p:stCondLst>
                            <p:childTnLst>
                              <p:par>
                                <p:cTn id="591" nodeType="clickEffect" fill="hold" presetClass="entr" presetID="1">
                                  <p:stCondLst>
                                    <p:cond delay="0"/>
                                  </p:stCondLst>
                                  <p:childTnLst>
                                    <p:set>
                                      <p:cBhvr>
                                        <p:cTn id="592" dur="1" fill="hold">
                                          <p:stCondLst>
                                            <p:cond delay="0"/>
                                          </p:stCondLst>
                                        </p:cTn>
                                        <p:tgtEl>
                                          <p:spTgt spid="373">
                                            <p:txEl>
                                              <p:pRg st="3" end="3"/>
                                            </p:txEl>
                                          </p:spTgt>
                                        </p:tgtEl>
                                        <p:attrNameLst>
                                          <p:attrName>style.visibility</p:attrName>
                                        </p:attrNameLst>
                                      </p:cBhvr>
                                      <p:to>
                                        <p:strVal val="visible"/>
                                      </p:to>
                                    </p:set>
                                  </p:childTnLst>
                                </p:cTn>
                              </p:par>
                            </p:childTnLst>
                          </p:cTn>
                        </p:par>
                      </p:childTnLst>
                    </p:cTn>
                  </p:par>
                  <p:par>
                    <p:cTn id="593" fill="hold">
                      <p:stCondLst>
                        <p:cond delay="indefinite"/>
                      </p:stCondLst>
                      <p:childTnLst>
                        <p:par>
                          <p:cTn id="594" fill="hold">
                            <p:stCondLst>
                              <p:cond delay="0"/>
                            </p:stCondLst>
                            <p:childTnLst>
                              <p:par>
                                <p:cTn id="595" nodeType="clickEffect" fill="hold" presetClass="entr" presetID="1">
                                  <p:stCondLst>
                                    <p:cond delay="0"/>
                                  </p:stCondLst>
                                  <p:childTnLst>
                                    <p:set>
                                      <p:cBhvr>
                                        <p:cTn id="596" dur="1" fill="hold">
                                          <p:stCondLst>
                                            <p:cond delay="0"/>
                                          </p:stCondLst>
                                        </p:cTn>
                                        <p:tgtEl>
                                          <p:spTgt spid="373">
                                            <p:txEl>
                                              <p:pRg st="4" end="4"/>
                                            </p:txEl>
                                          </p:spTgt>
                                        </p:tgtEl>
                                        <p:attrNameLst>
                                          <p:attrName>style.visibility</p:attrName>
                                        </p:attrNameLst>
                                      </p:cBhvr>
                                      <p:to>
                                        <p:strVal val="visible"/>
                                      </p:to>
                                    </p:set>
                                  </p:childTnLst>
                                </p:cTn>
                              </p:par>
                            </p:childTnLst>
                          </p:cTn>
                        </p:par>
                      </p:childTnLst>
                    </p:cTn>
                  </p:par>
                  <p:par>
                    <p:cTn id="597" fill="hold">
                      <p:stCondLst>
                        <p:cond delay="indefinite"/>
                      </p:stCondLst>
                      <p:childTnLst>
                        <p:par>
                          <p:cTn id="598" fill="hold">
                            <p:stCondLst>
                              <p:cond delay="0"/>
                            </p:stCondLst>
                            <p:childTnLst>
                              <p:par>
                                <p:cTn id="599" nodeType="clickEffect" fill="hold" presetClass="entr" presetID="1">
                                  <p:stCondLst>
                                    <p:cond delay="0"/>
                                  </p:stCondLst>
                                  <p:childTnLst>
                                    <p:set>
                                      <p:cBhvr>
                                        <p:cTn id="600" dur="1" fill="hold">
                                          <p:stCondLst>
                                            <p:cond delay="0"/>
                                          </p:stCondLst>
                                        </p:cTn>
                                        <p:tgtEl>
                                          <p:spTgt spid="373">
                                            <p:txEl>
                                              <p:pRg st="5" end="5"/>
                                            </p:txEl>
                                          </p:spTgt>
                                        </p:tgtEl>
                                        <p:attrNameLst>
                                          <p:attrName>style.visibility</p:attrName>
                                        </p:attrNameLst>
                                      </p:cBhvr>
                                      <p:to>
                                        <p:strVal val="visible"/>
                                      </p:to>
                                    </p:set>
                                  </p:childTnLst>
                                </p:cTn>
                              </p:par>
                            </p:childTnLst>
                          </p:cTn>
                        </p:par>
                      </p:childTnLst>
                    </p:cTn>
                  </p:par>
                  <p:par>
                    <p:cTn id="601" fill="hold">
                      <p:stCondLst>
                        <p:cond delay="indefinite"/>
                      </p:stCondLst>
                      <p:childTnLst>
                        <p:par>
                          <p:cTn id="602" fill="hold">
                            <p:stCondLst>
                              <p:cond delay="0"/>
                            </p:stCondLst>
                            <p:childTnLst>
                              <p:par>
                                <p:cTn id="603" nodeType="clickEffect" fill="hold" presetClass="entr" presetID="1">
                                  <p:stCondLst>
                                    <p:cond delay="0"/>
                                  </p:stCondLst>
                                  <p:childTnLst>
                                    <p:set>
                                      <p:cBhvr>
                                        <p:cTn id="604" dur="1" fill="hold">
                                          <p:stCondLst>
                                            <p:cond delay="0"/>
                                          </p:stCondLst>
                                        </p:cTn>
                                        <p:tgtEl>
                                          <p:spTgt spid="373">
                                            <p:txEl>
                                              <p:pRg st="6" end="6"/>
                                            </p:txEl>
                                          </p:spTgt>
                                        </p:tgtEl>
                                        <p:attrNameLst>
                                          <p:attrName>style.visibility</p:attrName>
                                        </p:attrNameLst>
                                      </p:cBhvr>
                                      <p:to>
                                        <p:strVal val="visible"/>
                                      </p:to>
                                    </p:set>
                                  </p:childTnLst>
                                </p:cTn>
                              </p:par>
                            </p:childTnLst>
                          </p:cTn>
                        </p:par>
                      </p:childTnLst>
                    </p:cTn>
                  </p:par>
                  <p:par>
                    <p:cTn id="605" fill="hold">
                      <p:stCondLst>
                        <p:cond delay="indefinite"/>
                      </p:stCondLst>
                      <p:childTnLst>
                        <p:par>
                          <p:cTn id="606" fill="hold">
                            <p:stCondLst>
                              <p:cond delay="0"/>
                            </p:stCondLst>
                            <p:childTnLst>
                              <p:par>
                                <p:cTn id="607" nodeType="clickEffect" fill="hold" presetClass="entr" presetID="1">
                                  <p:stCondLst>
                                    <p:cond delay="0"/>
                                  </p:stCondLst>
                                  <p:childTnLst>
                                    <p:set>
                                      <p:cBhvr>
                                        <p:cTn id="608" dur="1" fill="hold">
                                          <p:stCondLst>
                                            <p:cond delay="0"/>
                                          </p:stCondLst>
                                        </p:cTn>
                                        <p:tgtEl>
                                          <p:spTgt spid="373">
                                            <p:txEl>
                                              <p:pRg st="7" end="7"/>
                                            </p:txEl>
                                          </p:spTgt>
                                        </p:tgtEl>
                                        <p:attrNameLst>
                                          <p:attrName>style.visibility</p:attrName>
                                        </p:attrNameLst>
                                      </p:cBhvr>
                                      <p:to>
                                        <p:strVal val="visible"/>
                                      </p:to>
                                    </p:set>
                                  </p:childTnLst>
                                </p:cTn>
                              </p:par>
                            </p:childTnLst>
                          </p:cTn>
                        </p:par>
                      </p:childTnLst>
                    </p:cTn>
                  </p:par>
                  <p:par>
                    <p:cTn id="609" fill="hold">
                      <p:stCondLst>
                        <p:cond delay="indefinite"/>
                      </p:stCondLst>
                      <p:childTnLst>
                        <p:par>
                          <p:cTn id="610" fill="hold">
                            <p:stCondLst>
                              <p:cond delay="0"/>
                            </p:stCondLst>
                            <p:childTnLst>
                              <p:par>
                                <p:cTn id="611" nodeType="clickEffect" fill="hold" presetClass="entr" presetID="1">
                                  <p:stCondLst>
                                    <p:cond delay="0"/>
                                  </p:stCondLst>
                                  <p:childTnLst>
                                    <p:set>
                                      <p:cBhvr>
                                        <p:cTn id="612" dur="1" fill="hold">
                                          <p:stCondLst>
                                            <p:cond delay="0"/>
                                          </p:stCondLst>
                                        </p:cTn>
                                        <p:tgtEl>
                                          <p:spTgt spid="373">
                                            <p:txEl>
                                              <p:pRg st="8" end="8"/>
                                            </p:txEl>
                                          </p:spTgt>
                                        </p:tgtEl>
                                        <p:attrNameLst>
                                          <p:attrName>style.visibility</p:attrName>
                                        </p:attrNameLst>
                                      </p:cBhvr>
                                      <p:to>
                                        <p:strVal val="visible"/>
                                      </p:to>
                                    </p:set>
                                  </p:childTnLst>
                                </p:cTn>
                              </p:par>
                            </p:childTnLst>
                          </p:cTn>
                        </p:par>
                      </p:childTnLst>
                    </p:cTn>
                  </p:par>
                  <p:par>
                    <p:cTn id="613" fill="hold">
                      <p:stCondLst>
                        <p:cond delay="indefinite"/>
                      </p:stCondLst>
                      <p:childTnLst>
                        <p:par>
                          <p:cTn id="614" fill="hold">
                            <p:stCondLst>
                              <p:cond delay="0"/>
                            </p:stCondLst>
                            <p:childTnLst>
                              <p:par>
                                <p:cTn id="615" nodeType="clickEffect" fill="hold" presetClass="entr" presetID="1">
                                  <p:stCondLst>
                                    <p:cond delay="0"/>
                                  </p:stCondLst>
                                  <p:childTnLst>
                                    <p:set>
                                      <p:cBhvr>
                                        <p:cTn id="616"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Shape 1"/>
          <p:cNvSpPr txBox="1"/>
          <p:nvPr/>
        </p:nvSpPr>
        <p:spPr>
          <a:xfrm>
            <a:off x="1371600" y="28584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Kneser-Ney Smoothing II</a:t>
            </a:r>
            <a:endParaRPr b="0" lang="en-US" sz="3200" spc="-1" strike="noStrike">
              <a:solidFill>
                <a:srgbClr val="000000"/>
              </a:solidFill>
              <a:latin typeface="Lucida Sans"/>
            </a:endParaRPr>
          </a:p>
        </p:txBody>
      </p:sp>
      <p:sp>
        <p:nvSpPr>
          <p:cNvPr id="379" name="TextShape 2"/>
          <p:cNvSpPr txBox="1"/>
          <p:nvPr/>
        </p:nvSpPr>
        <p:spPr>
          <a:xfrm>
            <a:off x="457200" y="1276200"/>
            <a:ext cx="8534160" cy="3333240"/>
          </a:xfrm>
          <a:prstGeom prst="rect">
            <a:avLst/>
          </a:prstGeom>
          <a:noFill/>
          <a:ln>
            <a:noFill/>
          </a:ln>
        </p:spPr>
        <p:txBody>
          <a:bodyPr>
            <a:noAutofit/>
          </a:bodyPr>
          <a:p>
            <a:pPr marL="343080" indent="-34272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How many times does w appear as a novel continuation:</a:t>
            </a: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marL="343080" indent="-34272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Normalized by the total number of word bigram types</a:t>
            </a: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marL="457200">
              <a:lnSpc>
                <a:spcPct val="100000"/>
              </a:lnSpc>
              <a:spcBef>
                <a:spcPts val="320"/>
              </a:spcBef>
            </a:pPr>
            <a:endParaRPr b="0" lang="en-US" sz="2000" spc="-1" strike="noStrike">
              <a:solidFill>
                <a:srgbClr val="000000"/>
              </a:solidFill>
              <a:latin typeface="Calibri"/>
            </a:endParaRPr>
          </a:p>
          <a:p>
            <a:pPr marL="457200">
              <a:lnSpc>
                <a:spcPct val="100000"/>
              </a:lnSpc>
              <a:spcBef>
                <a:spcPts val="320"/>
              </a:spcBef>
            </a:pPr>
            <a:endParaRPr b="0" lang="en-US" sz="2000" spc="-1" strike="noStrike">
              <a:solidFill>
                <a:srgbClr val="000000"/>
              </a:solidFill>
              <a:latin typeface="Calibri"/>
            </a:endParaRPr>
          </a:p>
        </p:txBody>
      </p:sp>
      <p:pic>
        <p:nvPicPr>
          <p:cNvPr id="380" name="" descr=""/>
          <p:cNvPicPr/>
          <p:nvPr/>
        </p:nvPicPr>
        <p:blipFill>
          <a:blip r:embed="rId1"/>
          <a:stretch/>
        </p:blipFill>
        <p:spPr>
          <a:xfrm>
            <a:off x="965160" y="3670200"/>
            <a:ext cx="6832440" cy="1168560"/>
          </a:xfrm>
          <a:prstGeom prst="rect">
            <a:avLst/>
          </a:prstGeom>
          <a:ln>
            <a:noFill/>
          </a:ln>
        </p:spPr>
      </p:pic>
      <p:pic>
        <p:nvPicPr>
          <p:cNvPr id="381" name="" descr=""/>
          <p:cNvPicPr/>
          <p:nvPr/>
        </p:nvPicPr>
        <p:blipFill>
          <a:blip r:embed="rId2"/>
          <a:stretch/>
        </p:blipFill>
        <p:spPr>
          <a:xfrm>
            <a:off x="1676520" y="1727280"/>
            <a:ext cx="4597560" cy="444600"/>
          </a:xfrm>
          <a:prstGeom prst="rect">
            <a:avLst/>
          </a:prstGeom>
          <a:ln>
            <a:noFill/>
          </a:ln>
        </p:spPr>
      </p:pic>
      <p:pic>
        <p:nvPicPr>
          <p:cNvPr id="382" name="" descr=""/>
          <p:cNvPicPr/>
          <p:nvPr/>
        </p:nvPicPr>
        <p:blipFill>
          <a:blip r:embed="rId3"/>
          <a:stretch/>
        </p:blipFill>
        <p:spPr>
          <a:xfrm>
            <a:off x="2019240" y="2908440"/>
            <a:ext cx="3606840" cy="558720"/>
          </a:xfrm>
          <a:prstGeom prst="rect">
            <a:avLst/>
          </a:prstGeom>
          <a:ln>
            <a:noFill/>
          </a:ln>
        </p:spPr>
      </p:pic>
    </p:spTree>
  </p:cSld>
  <mc:AlternateContent>
    <mc:Choice Requires="p14">
      <p:transition spd="slow" p14:dur="2000"/>
    </mc:Choice>
    <mc:Fallback>
      <p:transition spd="slow"/>
    </mc:Fallback>
  </mc:AlternateContent>
  <p:timing>
    <p:tnLst>
      <p:par>
        <p:cTn id="617" dur="indefinite" restart="never" nodeType="tmRoot">
          <p:childTnLst>
            <p:seq>
              <p:cTn id="618" dur="indefinite" nodeType="mainSeq">
                <p:childTnLst>
                  <p:par>
                    <p:cTn id="619" fill="hold">
                      <p:stCondLst>
                        <p:cond delay="0"/>
                      </p:stCondLst>
                      <p:childTnLst>
                        <p:par>
                          <p:cTn id="620" fill="hold">
                            <p:stCondLst>
                              <p:cond delay="0"/>
                            </p:stCondLst>
                            <p:childTnLst>
                              <p:par>
                                <p:cTn id="621" nodeType="withEffect" fill="hold" presetClass="entr" presetID="1">
                                  <p:stCondLst>
                                    <p:cond delay="0"/>
                                  </p:stCondLst>
                                  <p:childTnLst>
                                    <p:set>
                                      <p:cBhvr>
                                        <p:cTn id="622" dur="1" fill="hold">
                                          <p:stCondLst>
                                            <p:cond delay="0"/>
                                          </p:stCondLst>
                                        </p:cTn>
                                        <p:tgtEl>
                                          <p:spTgt spid="379">
                                            <p:txEl>
                                              <p:pRg st="0" end="0"/>
                                            </p:txEl>
                                          </p:spTgt>
                                        </p:tgtEl>
                                        <p:attrNameLst>
                                          <p:attrName>style.visibility</p:attrName>
                                        </p:attrNameLst>
                                      </p:cBhvr>
                                      <p:to>
                                        <p:strVal val="visible"/>
                                      </p:to>
                                    </p:set>
                                  </p:childTnLst>
                                </p:cTn>
                              </p:par>
                            </p:childTnLst>
                          </p:cTn>
                        </p:par>
                      </p:childTnLst>
                    </p:cTn>
                  </p:par>
                  <p:par>
                    <p:cTn id="623" fill="hold">
                      <p:stCondLst>
                        <p:cond delay="indefinite"/>
                      </p:stCondLst>
                      <p:childTnLst>
                        <p:par>
                          <p:cTn id="624" fill="hold">
                            <p:stCondLst>
                              <p:cond delay="0"/>
                            </p:stCondLst>
                            <p:childTnLst>
                              <p:par>
                                <p:cTn id="625" nodeType="clickEffect" fill="hold" presetClass="entr" presetID="1">
                                  <p:stCondLst>
                                    <p:cond delay="0"/>
                                  </p:stCondLst>
                                  <p:childTnLst>
                                    <p:set>
                                      <p:cBhvr>
                                        <p:cTn id="626" dur="1" fill="hold">
                                          <p:stCondLst>
                                            <p:cond delay="0"/>
                                          </p:stCondLst>
                                        </p:cTn>
                                        <p:tgtEl>
                                          <p:spTgt spid="-1"/>
                                        </p:tgtEl>
                                        <p:attrNameLst>
                                          <p:attrName>style.visibility</p:attrName>
                                        </p:attrNameLst>
                                      </p:cBhvr>
                                      <p:to>
                                        <p:strVal val="visible"/>
                                      </p:to>
                                    </p:set>
                                  </p:childTnLst>
                                </p:cTn>
                              </p:par>
                            </p:childTnLst>
                          </p:cTn>
                        </p:par>
                      </p:childTnLst>
                    </p:cTn>
                  </p:par>
                  <p:par>
                    <p:cTn id="627" fill="hold">
                      <p:stCondLst>
                        <p:cond delay="indefinite"/>
                      </p:stCondLst>
                      <p:childTnLst>
                        <p:par>
                          <p:cTn id="628" fill="hold">
                            <p:stCondLst>
                              <p:cond delay="0"/>
                            </p:stCondLst>
                            <p:childTnLst>
                              <p:par>
                                <p:cTn id="629" nodeType="clickEffect" fill="hold" presetClass="entr" presetID="1">
                                  <p:stCondLst>
                                    <p:cond delay="0"/>
                                  </p:stCondLst>
                                  <p:childTnLst>
                                    <p:set>
                                      <p:cBhvr>
                                        <p:cTn id="630" dur="1" fill="hold">
                                          <p:stCondLst>
                                            <p:cond delay="0"/>
                                          </p:stCondLst>
                                        </p:cTn>
                                        <p:tgtEl>
                                          <p:spTgt spid="379">
                                            <p:txEl>
                                              <p:pRg st="3" end="3"/>
                                            </p:txEl>
                                          </p:spTgt>
                                        </p:tgtEl>
                                        <p:attrNameLst>
                                          <p:attrName>style.visibility</p:attrName>
                                        </p:attrNameLst>
                                      </p:cBhvr>
                                      <p:to>
                                        <p:strVal val="visible"/>
                                      </p:to>
                                    </p:set>
                                  </p:childTnLst>
                                </p:cTn>
                              </p:par>
                            </p:childTnLst>
                          </p:cTn>
                        </p:par>
                      </p:childTnLst>
                    </p:cTn>
                  </p:par>
                  <p:par>
                    <p:cTn id="631" fill="hold">
                      <p:stCondLst>
                        <p:cond delay="indefinite"/>
                      </p:stCondLst>
                      <p:childTnLst>
                        <p:par>
                          <p:cTn id="632" fill="hold">
                            <p:stCondLst>
                              <p:cond delay="0"/>
                            </p:stCondLst>
                            <p:childTnLst>
                              <p:par>
                                <p:cTn id="633" nodeType="clickEffect" fill="hold" presetClass="entr" presetID="1">
                                  <p:stCondLst>
                                    <p:cond delay="0"/>
                                  </p:stCondLst>
                                  <p:childTnLst>
                                    <p:set>
                                      <p:cBhvr>
                                        <p:cTn id="634" dur="1" fill="hold">
                                          <p:stCondLst>
                                            <p:cond delay="0"/>
                                          </p:stCondLst>
                                        </p:cTn>
                                        <p:tgtEl>
                                          <p:spTgt spid="-1"/>
                                        </p:tgtEl>
                                        <p:attrNameLst>
                                          <p:attrName>style.visibility</p:attrName>
                                        </p:attrNameLst>
                                      </p:cBhvr>
                                      <p:to>
                                        <p:strVal val="visible"/>
                                      </p:to>
                                    </p:set>
                                  </p:childTnLst>
                                </p:cTn>
                              </p:par>
                            </p:childTnLst>
                          </p:cTn>
                        </p:par>
                      </p:childTnLst>
                    </p:cTn>
                  </p:par>
                  <p:par>
                    <p:cTn id="635" fill="hold">
                      <p:stCondLst>
                        <p:cond delay="indefinite"/>
                      </p:stCondLst>
                      <p:childTnLst>
                        <p:par>
                          <p:cTn id="636" fill="hold">
                            <p:stCondLst>
                              <p:cond delay="0"/>
                            </p:stCondLst>
                            <p:childTnLst>
                              <p:par>
                                <p:cTn id="637" nodeType="clickEffect" fill="hold" presetClass="entr" presetID="1">
                                  <p:stCondLst>
                                    <p:cond delay="0"/>
                                  </p:stCondLst>
                                  <p:childTnLst>
                                    <p:set>
                                      <p:cBhvr>
                                        <p:cTn id="638"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TextShape 1"/>
          <p:cNvSpPr txBox="1"/>
          <p:nvPr/>
        </p:nvSpPr>
        <p:spPr>
          <a:xfrm>
            <a:off x="1371600" y="28584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Kneser-Ney Smoothing III</a:t>
            </a:r>
            <a:endParaRPr b="0" lang="en-US" sz="3200" spc="-1" strike="noStrike">
              <a:solidFill>
                <a:srgbClr val="000000"/>
              </a:solidFill>
              <a:latin typeface="Lucida Sans"/>
            </a:endParaRPr>
          </a:p>
        </p:txBody>
      </p:sp>
      <p:sp>
        <p:nvSpPr>
          <p:cNvPr id="384" name="TextShape 2"/>
          <p:cNvSpPr txBox="1"/>
          <p:nvPr/>
        </p:nvSpPr>
        <p:spPr>
          <a:xfrm>
            <a:off x="457200" y="1200240"/>
            <a:ext cx="8534160" cy="3333240"/>
          </a:xfrm>
          <a:prstGeom prst="rect">
            <a:avLst/>
          </a:prstGeom>
          <a:noFill/>
          <a:ln>
            <a:noFill/>
          </a:ln>
        </p:spPr>
        <p:txBody>
          <a:bodyPr>
            <a:noAutofit/>
          </a:bodyPr>
          <a:p>
            <a:pPr marL="343080" indent="-34272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Alternative metaphor: The number of  # of word types seen to precede w</a:t>
            </a: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marL="343080" indent="-34272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normalized by the # of words preceding all words:</a:t>
            </a: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a:lnSpc>
                <a:spcPct val="100000"/>
              </a:lnSpc>
              <a:spcBef>
                <a:spcPts val="400"/>
              </a:spcBef>
            </a:pPr>
            <a:endParaRPr b="0" lang="en-US" sz="2000" spc="-1" strike="noStrike">
              <a:solidFill>
                <a:srgbClr val="000000"/>
              </a:solidFill>
              <a:latin typeface="Calibri"/>
            </a:endParaRPr>
          </a:p>
          <a:p>
            <a:pPr marL="343080" indent="-342720">
              <a:lnSpc>
                <a:spcPct val="100000"/>
              </a:lnSpc>
              <a:spcBef>
                <a:spcPts val="400"/>
              </a:spcBef>
              <a:buClr>
                <a:srgbClr val="cc0000"/>
              </a:buClr>
              <a:buFont typeface="Times"/>
              <a:buChar char="•"/>
            </a:pPr>
            <a:r>
              <a:rPr b="0" lang="en-US" sz="2000" spc="-1" strike="noStrike">
                <a:solidFill>
                  <a:srgbClr val="000000"/>
                </a:solidFill>
                <a:latin typeface="Calibri"/>
                <a:ea typeface="ＭＳ Ｐゴシック"/>
              </a:rPr>
              <a:t>A frequent word (Francisco) occurring in only one context (San) will have a low continuation probability</a:t>
            </a:r>
            <a:endParaRPr b="0" lang="en-US" sz="2000" spc="-1" strike="noStrike">
              <a:solidFill>
                <a:srgbClr val="000000"/>
              </a:solidFill>
              <a:latin typeface="Calibri"/>
            </a:endParaRPr>
          </a:p>
          <a:p>
            <a:pPr marL="457200">
              <a:lnSpc>
                <a:spcPct val="100000"/>
              </a:lnSpc>
              <a:spcBef>
                <a:spcPts val="320"/>
              </a:spcBef>
            </a:pPr>
            <a:endParaRPr b="0" lang="en-US" sz="2000" spc="-1" strike="noStrike">
              <a:solidFill>
                <a:srgbClr val="000000"/>
              </a:solidFill>
              <a:latin typeface="Calibri"/>
            </a:endParaRPr>
          </a:p>
          <a:p>
            <a:pPr marL="457200">
              <a:lnSpc>
                <a:spcPct val="100000"/>
              </a:lnSpc>
              <a:spcBef>
                <a:spcPts val="320"/>
              </a:spcBef>
            </a:pPr>
            <a:endParaRPr b="0" lang="en-US" sz="2000" spc="-1" strike="noStrike">
              <a:solidFill>
                <a:srgbClr val="000000"/>
              </a:solidFill>
              <a:latin typeface="Calibri"/>
            </a:endParaRPr>
          </a:p>
          <a:p>
            <a:pPr marL="457200">
              <a:lnSpc>
                <a:spcPct val="100000"/>
              </a:lnSpc>
              <a:spcBef>
                <a:spcPts val="320"/>
              </a:spcBef>
            </a:pPr>
            <a:endParaRPr b="0" lang="en-US" sz="2000" spc="-1" strike="noStrike">
              <a:solidFill>
                <a:srgbClr val="000000"/>
              </a:solidFill>
              <a:latin typeface="Calibri"/>
            </a:endParaRPr>
          </a:p>
        </p:txBody>
      </p:sp>
      <p:pic>
        <p:nvPicPr>
          <p:cNvPr id="385" name="" descr=""/>
          <p:cNvPicPr/>
          <p:nvPr/>
        </p:nvPicPr>
        <p:blipFill>
          <a:blip r:embed="rId1"/>
          <a:stretch/>
        </p:blipFill>
        <p:spPr>
          <a:xfrm>
            <a:off x="1295280" y="2870280"/>
            <a:ext cx="5511960" cy="1193760"/>
          </a:xfrm>
          <a:prstGeom prst="rect">
            <a:avLst/>
          </a:prstGeom>
          <a:ln>
            <a:noFill/>
          </a:ln>
        </p:spPr>
      </p:pic>
      <p:pic>
        <p:nvPicPr>
          <p:cNvPr id="386" name="" descr=""/>
          <p:cNvPicPr/>
          <p:nvPr/>
        </p:nvPicPr>
        <p:blipFill>
          <a:blip r:embed="rId2"/>
          <a:stretch/>
        </p:blipFill>
        <p:spPr>
          <a:xfrm>
            <a:off x="2590920" y="1803240"/>
            <a:ext cx="2870280" cy="457200"/>
          </a:xfrm>
          <a:prstGeom prst="rect">
            <a:avLst/>
          </a:prstGeom>
          <a:ln>
            <a:noFill/>
          </a:ln>
        </p:spPr>
      </p:pic>
    </p:spTree>
  </p:cSld>
  <mc:AlternateContent>
    <mc:Choice Requires="p14">
      <p:transition spd="slow" p14:dur="2000"/>
    </mc:Choice>
    <mc:Fallback>
      <p:transition spd="slow"/>
    </mc:Fallback>
  </mc:AlternateContent>
  <p:timing>
    <p:tnLst>
      <p:par>
        <p:cTn id="639" dur="indefinite" restart="never" nodeType="tmRoot">
          <p:childTnLst>
            <p:seq>
              <p:cTn id="640" dur="indefinite" nodeType="mainSeq">
                <p:childTnLst>
                  <p:par>
                    <p:cTn id="641" fill="hold">
                      <p:stCondLst>
                        <p:cond delay="indefinite"/>
                      </p:stCondLst>
                      <p:childTnLst>
                        <p:par>
                          <p:cTn id="642" fill="hold">
                            <p:stCondLst>
                              <p:cond delay="0"/>
                            </p:stCondLst>
                            <p:childTnLst>
                              <p:par>
                                <p:cTn id="643" nodeType="clickEffect" fill="hold" presetClass="entr" presetID="1">
                                  <p:stCondLst>
                                    <p:cond delay="0"/>
                                  </p:stCondLst>
                                  <p:childTnLst>
                                    <p:set>
                                      <p:cBhvr>
                                        <p:cTn id="644" dur="1" fill="hold">
                                          <p:stCondLst>
                                            <p:cond delay="0"/>
                                          </p:stCondLst>
                                        </p:cTn>
                                        <p:tgtEl>
                                          <p:spTgt spid="384">
                                            <p:txEl>
                                              <p:pRg st="0" end="0"/>
                                            </p:txEl>
                                          </p:spTgt>
                                        </p:tgtEl>
                                        <p:attrNameLst>
                                          <p:attrName>style.visibility</p:attrName>
                                        </p:attrNameLst>
                                      </p:cBhvr>
                                      <p:to>
                                        <p:strVal val="visible"/>
                                      </p:to>
                                    </p:set>
                                  </p:childTnLst>
                                </p:cTn>
                              </p:par>
                            </p:childTnLst>
                          </p:cTn>
                        </p:par>
                      </p:childTnLst>
                    </p:cTn>
                  </p:par>
                  <p:par>
                    <p:cTn id="645" fill="hold">
                      <p:stCondLst>
                        <p:cond delay="indefinite"/>
                      </p:stCondLst>
                      <p:childTnLst>
                        <p:par>
                          <p:cTn id="646" fill="hold">
                            <p:stCondLst>
                              <p:cond delay="0"/>
                            </p:stCondLst>
                            <p:childTnLst>
                              <p:par>
                                <p:cTn id="647" nodeType="clickEffect" fill="hold" presetClass="entr" presetID="1">
                                  <p:stCondLst>
                                    <p:cond delay="0"/>
                                  </p:stCondLst>
                                  <p:childTnLst>
                                    <p:set>
                                      <p:cBhvr>
                                        <p:cTn id="648" dur="1" fill="hold">
                                          <p:stCondLst>
                                            <p:cond delay="0"/>
                                          </p:stCondLst>
                                        </p:cTn>
                                        <p:tgtEl>
                                          <p:spTgt spid="-1"/>
                                        </p:tgtEl>
                                        <p:attrNameLst>
                                          <p:attrName>style.visibility</p:attrName>
                                        </p:attrNameLst>
                                      </p:cBhvr>
                                      <p:to>
                                        <p:strVal val="visible"/>
                                      </p:to>
                                    </p:set>
                                  </p:childTnLst>
                                </p:cTn>
                              </p:par>
                            </p:childTnLst>
                          </p:cTn>
                        </p:par>
                      </p:childTnLst>
                    </p:cTn>
                  </p:par>
                  <p:par>
                    <p:cTn id="649" fill="hold">
                      <p:stCondLst>
                        <p:cond delay="indefinite"/>
                      </p:stCondLst>
                      <p:childTnLst>
                        <p:par>
                          <p:cTn id="650" fill="hold">
                            <p:stCondLst>
                              <p:cond delay="0"/>
                            </p:stCondLst>
                            <p:childTnLst>
                              <p:par>
                                <p:cTn id="651" nodeType="clickEffect" fill="hold" presetClass="entr" presetID="1">
                                  <p:stCondLst>
                                    <p:cond delay="0"/>
                                  </p:stCondLst>
                                  <p:childTnLst>
                                    <p:set>
                                      <p:cBhvr>
                                        <p:cTn id="652" dur="1" fill="hold">
                                          <p:stCondLst>
                                            <p:cond delay="0"/>
                                          </p:stCondLst>
                                        </p:cTn>
                                        <p:tgtEl>
                                          <p:spTgt spid="384">
                                            <p:txEl>
                                              <p:pRg st="3" end="3"/>
                                            </p:txEl>
                                          </p:spTgt>
                                        </p:tgtEl>
                                        <p:attrNameLst>
                                          <p:attrName>style.visibility</p:attrName>
                                        </p:attrNameLst>
                                      </p:cBhvr>
                                      <p:to>
                                        <p:strVal val="visible"/>
                                      </p:to>
                                    </p:set>
                                  </p:childTnLst>
                                </p:cTn>
                              </p:par>
                            </p:childTnLst>
                          </p:cTn>
                        </p:par>
                      </p:childTnLst>
                    </p:cTn>
                  </p:par>
                  <p:par>
                    <p:cTn id="653" fill="hold">
                      <p:stCondLst>
                        <p:cond delay="indefinite"/>
                      </p:stCondLst>
                      <p:childTnLst>
                        <p:par>
                          <p:cTn id="654" fill="hold">
                            <p:stCondLst>
                              <p:cond delay="0"/>
                            </p:stCondLst>
                            <p:childTnLst>
                              <p:par>
                                <p:cTn id="655" nodeType="clickEffect" fill="hold" presetClass="entr" presetID="1">
                                  <p:stCondLst>
                                    <p:cond delay="0"/>
                                  </p:stCondLst>
                                  <p:childTnLst>
                                    <p:set>
                                      <p:cBhvr>
                                        <p:cTn id="656" dur="1" fill="hold">
                                          <p:stCondLst>
                                            <p:cond delay="0"/>
                                          </p:stCondLst>
                                        </p:cTn>
                                        <p:tgtEl>
                                          <p:spTgt spid="-1"/>
                                        </p:tgtEl>
                                        <p:attrNameLst>
                                          <p:attrName>style.visibility</p:attrName>
                                        </p:attrNameLst>
                                      </p:cBhvr>
                                      <p:to>
                                        <p:strVal val="visible"/>
                                      </p:to>
                                    </p:set>
                                  </p:childTnLst>
                                </p:cTn>
                              </p:par>
                            </p:childTnLst>
                          </p:cTn>
                        </p:par>
                      </p:childTnLst>
                    </p:cTn>
                  </p:par>
                  <p:par>
                    <p:cTn id="657" fill="hold">
                      <p:stCondLst>
                        <p:cond delay="indefinite"/>
                      </p:stCondLst>
                      <p:childTnLst>
                        <p:par>
                          <p:cTn id="658" fill="hold">
                            <p:stCondLst>
                              <p:cond delay="0"/>
                            </p:stCondLst>
                            <p:childTnLst>
                              <p:par>
                                <p:cTn id="659" nodeType="clickEffect" fill="hold" presetClass="entr" presetID="1">
                                  <p:stCondLst>
                                    <p:cond delay="0"/>
                                  </p:stCondLst>
                                  <p:childTnLst>
                                    <p:set>
                                      <p:cBhvr>
                                        <p:cTn id="660" dur="1" fill="hold">
                                          <p:stCondLst>
                                            <p:cond delay="0"/>
                                          </p:stCondLst>
                                        </p:cTn>
                                        <p:tgtEl>
                                          <p:spTgt spid="384">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Kneser-Ney Smoothing IV</a:t>
            </a:r>
            <a:endParaRPr b="0" lang="en-US" sz="3200" spc="-1" strike="noStrike">
              <a:solidFill>
                <a:srgbClr val="000000"/>
              </a:solidFill>
              <a:latin typeface="Lucida Sans"/>
            </a:endParaRPr>
          </a:p>
        </p:txBody>
      </p:sp>
      <p:sp>
        <p:nvSpPr>
          <p:cNvPr id="388" name="TextShape 2"/>
          <p:cNvSpPr txBox="1"/>
          <p:nvPr/>
        </p:nvSpPr>
        <p:spPr>
          <a:xfrm>
            <a:off x="304920" y="1352520"/>
            <a:ext cx="8534160" cy="3333240"/>
          </a:xfrm>
          <a:prstGeom prst="rect">
            <a:avLst/>
          </a:prstGeom>
          <a:noFill/>
          <a:ln>
            <a:noFill/>
          </a:ln>
        </p:spPr>
        <p:txBody>
          <a:bodyPr>
            <a:noAutofit/>
          </a:bodyPr>
          <a:p>
            <a:endParaRPr b="0" lang="en-US" sz="2400" spc="-1" strike="noStrike">
              <a:solidFill>
                <a:srgbClr val="000000"/>
              </a:solidFill>
              <a:latin typeface="Calibri"/>
            </a:endParaRPr>
          </a:p>
          <a:p>
            <a:endParaRPr b="0" lang="en-US" sz="2400" spc="-1" strike="noStrike">
              <a:solidFill>
                <a:srgbClr val="000000"/>
              </a:solidFill>
              <a:latin typeface="Calibri"/>
            </a:endParaRPr>
          </a:p>
          <a:p>
            <a:endParaRPr b="0" lang="en-US" sz="2400" spc="-1" strike="noStrike">
              <a:solidFill>
                <a:srgbClr val="000000"/>
              </a:solidFill>
              <a:latin typeface="Calibri"/>
            </a:endParaRPr>
          </a:p>
          <a:p>
            <a:endParaRPr b="0" lang="en-US" sz="2400" spc="-1" strike="noStrike">
              <a:solidFill>
                <a:srgbClr val="000000"/>
              </a:solidFill>
              <a:latin typeface="Calibri"/>
            </a:endParaRPr>
          </a:p>
          <a:p>
            <a:endParaRPr b="0" lang="en-US" sz="2400" spc="-1" strike="noStrike">
              <a:solidFill>
                <a:srgbClr val="000000"/>
              </a:solidFill>
              <a:latin typeface="Calibri"/>
            </a:endParaRPr>
          </a:p>
          <a:p>
            <a:endParaRPr b="0" lang="en-US" sz="2400" spc="-1" strike="noStrike">
              <a:solidFill>
                <a:srgbClr val="000000"/>
              </a:solidFill>
              <a:latin typeface="Calibri"/>
            </a:endParaRPr>
          </a:p>
          <a:p>
            <a:pPr marL="457200">
              <a:lnSpc>
                <a:spcPct val="100000"/>
              </a:lnSpc>
              <a:spcBef>
                <a:spcPts val="320"/>
              </a:spcBef>
            </a:pPr>
            <a:endParaRPr b="0" lang="en-US" sz="2400" spc="-1" strike="noStrike">
              <a:solidFill>
                <a:srgbClr val="000000"/>
              </a:solidFill>
              <a:latin typeface="Calibri"/>
            </a:endParaRPr>
          </a:p>
          <a:p>
            <a:endParaRPr b="0" lang="en-US" sz="2400" spc="-1" strike="noStrike">
              <a:solidFill>
                <a:srgbClr val="000000"/>
              </a:solidFill>
              <a:latin typeface="Calibri"/>
            </a:endParaRPr>
          </a:p>
        </p:txBody>
      </p:sp>
      <p:sp>
        <p:nvSpPr>
          <p:cNvPr id="389" name="TextShape 3"/>
          <p:cNvSpPr txBox="1"/>
          <p:nvPr/>
        </p:nvSpPr>
        <p:spPr>
          <a:xfrm>
            <a:off x="304920" y="4705200"/>
            <a:ext cx="1980720" cy="342720"/>
          </a:xfrm>
          <a:prstGeom prst="rect">
            <a:avLst/>
          </a:prstGeom>
          <a:noFill/>
          <a:ln w="9360">
            <a:noFill/>
          </a:ln>
        </p:spPr>
        <p:txBody>
          <a:bodyPr>
            <a:noAutofit/>
          </a:bodyPr>
          <a:p>
            <a:pPr>
              <a:lnSpc>
                <a:spcPct val="100000"/>
              </a:lnSpc>
            </a:pPr>
            <a:fld id="{BED7E572-F818-4EB4-808D-194DA709CFF5}" type="slidenum">
              <a:rPr b="0" lang="en-US" sz="1400" spc="-1" strike="noStrike">
                <a:solidFill>
                  <a:srgbClr val="000000"/>
                </a:solidFill>
                <a:latin typeface="Calibri"/>
                <a:ea typeface="ＭＳ Ｐゴシック"/>
              </a:rPr>
              <a:t>1</a:t>
            </a:fld>
            <a:endParaRPr b="0" lang="en-US" sz="1400" spc="-1" strike="noStrike">
              <a:latin typeface="Times New Roman"/>
            </a:endParaRPr>
          </a:p>
        </p:txBody>
      </p:sp>
      <p:sp>
        <p:nvSpPr>
          <p:cNvPr id="390" name="CustomShape 4"/>
          <p:cNvSpPr/>
          <p:nvPr/>
        </p:nvSpPr>
        <p:spPr>
          <a:xfrm>
            <a:off x="-254880" y="2647800"/>
            <a:ext cx="783792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Calibri"/>
                <a:ea typeface="ＭＳ Ｐゴシック"/>
              </a:rPr>
              <a:t>λ is a normalizing constant; the probability mass we’ve discounted</a:t>
            </a:r>
            <a:endParaRPr b="0" lang="en-US" sz="1800" spc="-1" strike="noStrike">
              <a:latin typeface="Arial"/>
            </a:endParaRPr>
          </a:p>
        </p:txBody>
      </p:sp>
      <p:sp>
        <p:nvSpPr>
          <p:cNvPr id="391" name="CustomShape 5"/>
          <p:cNvSpPr/>
          <p:nvPr/>
        </p:nvSpPr>
        <p:spPr>
          <a:xfrm>
            <a:off x="677880" y="4400640"/>
            <a:ext cx="262584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ff0000"/>
                </a:solidFill>
                <a:latin typeface="Lucida Sans"/>
                <a:ea typeface="ＭＳ Ｐゴシック"/>
              </a:rPr>
              <a:t>the normalized discount</a:t>
            </a:r>
            <a:endParaRPr b="0" lang="en-US" sz="1600" spc="-1" strike="noStrike">
              <a:latin typeface="Arial"/>
            </a:endParaRPr>
          </a:p>
        </p:txBody>
      </p:sp>
      <p:sp>
        <p:nvSpPr>
          <p:cNvPr id="392" name="CustomShape 6"/>
          <p:cNvSpPr/>
          <p:nvPr/>
        </p:nvSpPr>
        <p:spPr>
          <a:xfrm>
            <a:off x="4114800" y="4248000"/>
            <a:ext cx="4419360" cy="758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ff0000"/>
                </a:solidFill>
                <a:latin typeface="Lucida Sans"/>
                <a:ea typeface="ＭＳ Ｐゴシック"/>
              </a:rPr>
              <a:t>The number of word types that can follow w</a:t>
            </a:r>
            <a:r>
              <a:rPr b="0" lang="en-US" sz="1400" spc="-1" strike="noStrike" baseline="-25000">
                <a:solidFill>
                  <a:srgbClr val="ff0000"/>
                </a:solidFill>
                <a:latin typeface="Lucida Sans"/>
                <a:ea typeface="ＭＳ Ｐゴシック"/>
              </a:rPr>
              <a:t>i-1</a:t>
            </a:r>
            <a:r>
              <a:rPr b="0" lang="en-US" sz="1400" spc="-1" strike="noStrike">
                <a:solidFill>
                  <a:srgbClr val="ff0000"/>
                </a:solidFill>
                <a:latin typeface="Lucida Sans"/>
                <a:ea typeface="ＭＳ Ｐゴシック"/>
              </a:rPr>
              <a:t> </a:t>
            </a:r>
            <a:endParaRPr b="0" lang="en-US" sz="1400" spc="-1" strike="noStrike">
              <a:latin typeface="Arial"/>
            </a:endParaRPr>
          </a:p>
          <a:p>
            <a:pPr>
              <a:lnSpc>
                <a:spcPct val="100000"/>
              </a:lnSpc>
            </a:pPr>
            <a:r>
              <a:rPr b="0" lang="en-US" sz="1400" spc="-1" strike="noStrike">
                <a:solidFill>
                  <a:srgbClr val="ff0000"/>
                </a:solidFill>
                <a:latin typeface="Lucida Sans"/>
                <a:ea typeface="ＭＳ Ｐゴシック"/>
              </a:rPr>
              <a:t>= # of word types we discounted</a:t>
            </a:r>
            <a:endParaRPr b="0" lang="en-US" sz="1400" spc="-1" strike="noStrike">
              <a:latin typeface="Arial"/>
            </a:endParaRPr>
          </a:p>
          <a:p>
            <a:pPr>
              <a:lnSpc>
                <a:spcPct val="100000"/>
              </a:lnSpc>
            </a:pPr>
            <a:r>
              <a:rPr b="0" lang="en-US" sz="1400" spc="-1" strike="noStrike">
                <a:solidFill>
                  <a:srgbClr val="ff0000"/>
                </a:solidFill>
                <a:latin typeface="Lucida Sans"/>
                <a:ea typeface="ＭＳ Ｐゴシック"/>
              </a:rPr>
              <a:t>= # of times we applied normalized discount</a:t>
            </a:r>
            <a:endParaRPr b="0" lang="en-US" sz="1400" spc="-1" strike="noStrike">
              <a:latin typeface="Arial"/>
            </a:endParaRPr>
          </a:p>
        </p:txBody>
      </p:sp>
      <p:sp>
        <p:nvSpPr>
          <p:cNvPr id="393" name="CustomShape 7"/>
          <p:cNvSpPr/>
          <p:nvPr/>
        </p:nvSpPr>
        <p:spPr>
          <a:xfrm flipV="1">
            <a:off x="2362320" y="3942720"/>
            <a:ext cx="304560" cy="380520"/>
          </a:xfrm>
          <a:custGeom>
            <a:avLst/>
            <a:gdLst/>
            <a:ahLst/>
            <a:rect l="l" t="t" r="r" b="b"/>
            <a:pathLst>
              <a:path w="21600" h="21600">
                <a:moveTo>
                  <a:pt x="0" y="0"/>
                </a:moveTo>
                <a:lnTo>
                  <a:pt x="21600" y="21600"/>
                </a:lnTo>
              </a:path>
            </a:pathLst>
          </a:custGeom>
          <a:gradFill rotWithShape="0">
            <a:gsLst>
              <a:gs pos="0">
                <a:srgbClr val="a50021"/>
              </a:gs>
              <a:gs pos="100000">
                <a:srgbClr val="000000">
                  <a:alpha val="0"/>
                </a:srgbClr>
              </a:gs>
            </a:gsLst>
            <a:lin ang="0"/>
          </a:gradFill>
          <a:ln w="9360">
            <a:solidFill>
              <a:schemeClr val="tx1"/>
            </a:solidFill>
            <a:miter/>
            <a:tailEnd len="med" type="triangle" w="med"/>
          </a:ln>
        </p:spPr>
        <p:style>
          <a:lnRef idx="0"/>
          <a:fillRef idx="0"/>
          <a:effectRef idx="0"/>
          <a:fontRef idx="minor"/>
        </p:style>
      </p:sp>
      <p:sp>
        <p:nvSpPr>
          <p:cNvPr id="394" name="CustomShape 8"/>
          <p:cNvSpPr/>
          <p:nvPr/>
        </p:nvSpPr>
        <p:spPr>
          <a:xfrm flipH="1" flipV="1">
            <a:off x="4647600" y="3942720"/>
            <a:ext cx="75960" cy="380520"/>
          </a:xfrm>
          <a:custGeom>
            <a:avLst/>
            <a:gdLst/>
            <a:ahLst/>
            <a:rect l="l" t="t" r="r" b="b"/>
            <a:pathLst>
              <a:path w="21600" h="21600">
                <a:moveTo>
                  <a:pt x="0" y="0"/>
                </a:moveTo>
                <a:lnTo>
                  <a:pt x="21600" y="21600"/>
                </a:lnTo>
              </a:path>
            </a:pathLst>
          </a:custGeom>
          <a:gradFill rotWithShape="0">
            <a:gsLst>
              <a:gs pos="0">
                <a:srgbClr val="a50021"/>
              </a:gs>
              <a:gs pos="100000">
                <a:srgbClr val="000000">
                  <a:alpha val="0"/>
                </a:srgbClr>
              </a:gs>
            </a:gsLst>
            <a:lin ang="10800000"/>
          </a:gradFill>
          <a:ln w="9360">
            <a:solidFill>
              <a:schemeClr val="tx1"/>
            </a:solidFill>
            <a:miter/>
            <a:tailEnd len="med" type="triangle" w="med"/>
          </a:ln>
        </p:spPr>
        <p:style>
          <a:lnRef idx="0"/>
          <a:fillRef idx="0"/>
          <a:effectRef idx="0"/>
          <a:fontRef idx="minor"/>
        </p:style>
      </p:sp>
      <p:pic>
        <p:nvPicPr>
          <p:cNvPr id="395" name="" descr=""/>
          <p:cNvPicPr/>
          <p:nvPr/>
        </p:nvPicPr>
        <p:blipFill>
          <a:blip r:embed="rId1"/>
          <a:stretch/>
        </p:blipFill>
        <p:spPr>
          <a:xfrm>
            <a:off x="393840" y="1498680"/>
            <a:ext cx="8089920" cy="914400"/>
          </a:xfrm>
          <a:prstGeom prst="rect">
            <a:avLst/>
          </a:prstGeom>
          <a:ln>
            <a:noFill/>
          </a:ln>
        </p:spPr>
      </p:pic>
      <p:pic>
        <p:nvPicPr>
          <p:cNvPr id="396" name="" descr=""/>
          <p:cNvPicPr/>
          <p:nvPr/>
        </p:nvPicPr>
        <p:blipFill>
          <a:blip r:embed="rId2"/>
          <a:stretch/>
        </p:blipFill>
        <p:spPr>
          <a:xfrm>
            <a:off x="1523880" y="3174840"/>
            <a:ext cx="4724280" cy="927000"/>
          </a:xfrm>
          <a:prstGeom prst="rect">
            <a:avLst/>
          </a:prstGeom>
          <a:ln>
            <a:noFill/>
          </a:ln>
        </p:spPr>
      </p:pic>
    </p:spTree>
  </p:cSld>
  <mc:AlternateContent>
    <mc:Choice Requires="p14">
      <p:transition spd="slow" p14:dur="2000"/>
    </mc:Choice>
    <mc:Fallback>
      <p:transition spd="slow"/>
    </mc:Fallback>
  </mc:AlternateContent>
  <p:timing>
    <p:tnLst>
      <p:par>
        <p:cTn id="661" dur="indefinite" restart="never" nodeType="tmRoot">
          <p:childTnLst>
            <p:seq>
              <p:cTn id="662" dur="indefinite" nodeType="mainSeq">
                <p:childTnLst>
                  <p:par>
                    <p:cTn id="663" fill="hold">
                      <p:stCondLst>
                        <p:cond delay="indefinite"/>
                      </p:stCondLst>
                      <p:childTnLst>
                        <p:par>
                          <p:cTn id="664" fill="hold">
                            <p:stCondLst>
                              <p:cond delay="0"/>
                            </p:stCondLst>
                            <p:childTnLst>
                              <p:par>
                                <p:cTn id="665" nodeType="clickEffect" fill="hold" presetClass="entr" presetID="1">
                                  <p:stCondLst>
                                    <p:cond delay="0"/>
                                  </p:stCondLst>
                                  <p:childTnLst>
                                    <p:set>
                                      <p:cBhvr>
                                        <p:cTn id="666" dur="1" fill="hold">
                                          <p:stCondLst>
                                            <p:cond delay="0"/>
                                          </p:stCondLst>
                                        </p:cTn>
                                        <p:tgtEl>
                                          <p:spTgt spid="390">
                                            <p:txEl>
                                              <p:pRg st="0" end="0"/>
                                            </p:txEl>
                                          </p:spTgt>
                                        </p:tgtEl>
                                        <p:attrNameLst>
                                          <p:attrName>style.visibility</p:attrName>
                                        </p:attrNameLst>
                                      </p:cBhvr>
                                      <p:to>
                                        <p:strVal val="visible"/>
                                      </p:to>
                                    </p:set>
                                  </p:childTnLst>
                                </p:cTn>
                              </p:par>
                            </p:childTnLst>
                          </p:cTn>
                        </p:par>
                      </p:childTnLst>
                    </p:cTn>
                  </p:par>
                  <p:par>
                    <p:cTn id="667" fill="hold">
                      <p:stCondLst>
                        <p:cond delay="indefinite"/>
                      </p:stCondLst>
                      <p:childTnLst>
                        <p:par>
                          <p:cTn id="668" fill="hold">
                            <p:stCondLst>
                              <p:cond delay="0"/>
                            </p:stCondLst>
                            <p:childTnLst>
                              <p:par>
                                <p:cTn id="669" nodeType="clickEffect" fill="hold" presetClass="entr" presetID="1">
                                  <p:stCondLst>
                                    <p:cond delay="0"/>
                                  </p:stCondLst>
                                  <p:childTnLst>
                                    <p:set>
                                      <p:cBhvr>
                                        <p:cTn id="670" dur="1" fill="hold">
                                          <p:stCondLst>
                                            <p:cond delay="0"/>
                                          </p:stCondLst>
                                        </p:cTn>
                                        <p:tgtEl>
                                          <p:spTgt spid="-1"/>
                                        </p:tgtEl>
                                        <p:attrNameLst>
                                          <p:attrName>style.visibility</p:attrName>
                                        </p:attrNameLst>
                                      </p:cBhvr>
                                      <p:to>
                                        <p:strVal val="visible"/>
                                      </p:to>
                                    </p:set>
                                  </p:childTnLst>
                                </p:cTn>
                              </p:par>
                            </p:childTnLst>
                          </p:cTn>
                        </p:par>
                      </p:childTnLst>
                    </p:cTn>
                  </p:par>
                  <p:par>
                    <p:cTn id="671" fill="hold">
                      <p:stCondLst>
                        <p:cond delay="indefinite"/>
                      </p:stCondLst>
                      <p:childTnLst>
                        <p:par>
                          <p:cTn id="672" fill="hold">
                            <p:stCondLst>
                              <p:cond delay="0"/>
                            </p:stCondLst>
                            <p:childTnLst>
                              <p:par>
                                <p:cTn id="673" nodeType="clickEffect" fill="hold" presetClass="entr" presetID="1">
                                  <p:stCondLst>
                                    <p:cond delay="0"/>
                                  </p:stCondLst>
                                  <p:childTnLst>
                                    <p:set>
                                      <p:cBhvr>
                                        <p:cTn id="674" dur="1" fill="hold">
                                          <p:stCondLst>
                                            <p:cond delay="0"/>
                                          </p:stCondLst>
                                        </p:cTn>
                                        <p:tgtEl>
                                          <p:spTgt spid="391"/>
                                        </p:tgtEl>
                                        <p:attrNameLst>
                                          <p:attrName>style.visibility</p:attrName>
                                        </p:attrNameLst>
                                      </p:cBhvr>
                                      <p:to>
                                        <p:strVal val="visible"/>
                                      </p:to>
                                    </p:set>
                                  </p:childTnLst>
                                </p:cTn>
                              </p:par>
                              <p:par>
                                <p:cTn id="675" nodeType="withEffect" fill="hold" presetClass="entr" presetID="1">
                                  <p:stCondLst>
                                    <p:cond delay="0"/>
                                  </p:stCondLst>
                                  <p:childTnLst>
                                    <p:set>
                                      <p:cBhvr>
                                        <p:cTn id="676" dur="1" fill="hold">
                                          <p:stCondLst>
                                            <p:cond delay="0"/>
                                          </p:stCondLst>
                                        </p:cTn>
                                        <p:tgtEl>
                                          <p:spTgt spid="393"/>
                                        </p:tgtEl>
                                        <p:attrNameLst>
                                          <p:attrName>style.visibility</p:attrName>
                                        </p:attrNameLst>
                                      </p:cBhvr>
                                      <p:to>
                                        <p:strVal val="visible"/>
                                      </p:to>
                                    </p:set>
                                  </p:childTnLst>
                                </p:cTn>
                              </p:par>
                            </p:childTnLst>
                          </p:cTn>
                        </p:par>
                      </p:childTnLst>
                    </p:cTn>
                  </p:par>
                  <p:par>
                    <p:cTn id="677" fill="hold">
                      <p:stCondLst>
                        <p:cond delay="indefinite"/>
                      </p:stCondLst>
                      <p:childTnLst>
                        <p:par>
                          <p:cTn id="678" fill="hold">
                            <p:stCondLst>
                              <p:cond delay="0"/>
                            </p:stCondLst>
                            <p:childTnLst>
                              <p:par>
                                <p:cTn id="679" nodeType="clickEffect" fill="hold" presetClass="entr" presetID="1">
                                  <p:stCondLst>
                                    <p:cond delay="0"/>
                                  </p:stCondLst>
                                  <p:childTnLst>
                                    <p:set>
                                      <p:cBhvr>
                                        <p:cTn id="680" dur="1" fill="hold">
                                          <p:stCondLst>
                                            <p:cond delay="0"/>
                                          </p:stCondLst>
                                        </p:cTn>
                                        <p:tgtEl>
                                          <p:spTgt spid="392"/>
                                        </p:tgtEl>
                                        <p:attrNameLst>
                                          <p:attrName>style.visibility</p:attrName>
                                        </p:attrNameLst>
                                      </p:cBhvr>
                                      <p:to>
                                        <p:strVal val="visible"/>
                                      </p:to>
                                    </p:set>
                                  </p:childTnLst>
                                </p:cTn>
                              </p:par>
                              <p:par>
                                <p:cTn id="681" nodeType="withEffect" fill="hold" presetClass="entr" presetID="1">
                                  <p:stCondLst>
                                    <p:cond delay="0"/>
                                  </p:stCondLst>
                                  <p:childTnLst>
                                    <p:set>
                                      <p:cBhvr>
                                        <p:cTn id="682"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1371600" y="38088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Arial"/>
                <a:ea typeface="ＭＳ Ｐゴシック"/>
              </a:rPr>
              <a:t>Kneser-Ney Smoothing: Recursive formulation</a:t>
            </a:r>
            <a:endParaRPr b="0" lang="en-US" sz="3200" spc="-1" strike="noStrike">
              <a:solidFill>
                <a:srgbClr val="000000"/>
              </a:solidFill>
              <a:latin typeface="Lucida Sans"/>
            </a:endParaRPr>
          </a:p>
        </p:txBody>
      </p:sp>
      <p:sp>
        <p:nvSpPr>
          <p:cNvPr id="398" name="TextShape 2"/>
          <p:cNvSpPr txBox="1"/>
          <p:nvPr/>
        </p:nvSpPr>
        <p:spPr>
          <a:xfrm>
            <a:off x="304920" y="1352520"/>
            <a:ext cx="8534160" cy="3580920"/>
          </a:xfrm>
          <a:prstGeom prst="rect">
            <a:avLst/>
          </a:prstGeom>
          <a:noFill/>
          <a:ln>
            <a:noFill/>
          </a:ln>
        </p:spPr>
        <p:txBody>
          <a:bodyPr>
            <a:noAutofit/>
          </a:bodyPr>
          <a:p>
            <a:endParaRPr b="0" lang="en-US" sz="2400" spc="-1" strike="noStrike">
              <a:solidFill>
                <a:srgbClr val="000000"/>
              </a:solidFill>
              <a:latin typeface="Calibri"/>
            </a:endParaRPr>
          </a:p>
          <a:p>
            <a:endParaRPr b="0" lang="en-US" sz="2400" spc="-1" strike="noStrike">
              <a:solidFill>
                <a:srgbClr val="000000"/>
              </a:solidFill>
              <a:latin typeface="Calibri"/>
            </a:endParaRPr>
          </a:p>
          <a:p>
            <a:endParaRPr b="0" lang="en-US" sz="2400" spc="-1" strike="noStrike">
              <a:solidFill>
                <a:srgbClr val="000000"/>
              </a:solidFill>
              <a:latin typeface="Calibri"/>
            </a:endParaRPr>
          </a:p>
          <a:p>
            <a:endParaRPr b="0" lang="en-US" sz="2400" spc="-1" strike="noStrike">
              <a:solidFill>
                <a:srgbClr val="000000"/>
              </a:solidFill>
              <a:latin typeface="Calibri"/>
            </a:endParaRPr>
          </a:p>
          <a:p>
            <a:endParaRPr b="0" lang="en-US" sz="2400" spc="-1" strike="noStrike">
              <a:solidFill>
                <a:srgbClr val="000000"/>
              </a:solidFill>
              <a:latin typeface="Calibri"/>
            </a:endParaRPr>
          </a:p>
          <a:p>
            <a:endParaRPr b="0" lang="en-US" sz="2400" spc="-1" strike="noStrike">
              <a:solidFill>
                <a:srgbClr val="000000"/>
              </a:solidFill>
              <a:latin typeface="Calibri"/>
            </a:endParaRPr>
          </a:p>
          <a:p>
            <a:pPr marL="457200">
              <a:lnSpc>
                <a:spcPct val="100000"/>
              </a:lnSpc>
              <a:spcBef>
                <a:spcPts val="320"/>
              </a:spcBef>
            </a:pPr>
            <a:endParaRPr b="0" lang="en-US" sz="2400" spc="-1" strike="noStrike">
              <a:solidFill>
                <a:srgbClr val="000000"/>
              </a:solidFill>
              <a:latin typeface="Calibri"/>
            </a:endParaRPr>
          </a:p>
          <a:p>
            <a:endParaRPr b="0" lang="en-US" sz="2400" spc="-1" strike="noStrike">
              <a:solidFill>
                <a:srgbClr val="000000"/>
              </a:solidFill>
              <a:latin typeface="Calibri"/>
            </a:endParaRPr>
          </a:p>
        </p:txBody>
      </p:sp>
      <p:sp>
        <p:nvSpPr>
          <p:cNvPr id="399" name="TextShape 3"/>
          <p:cNvSpPr txBox="1"/>
          <p:nvPr/>
        </p:nvSpPr>
        <p:spPr>
          <a:xfrm>
            <a:off x="304920" y="4705200"/>
            <a:ext cx="1980720" cy="342720"/>
          </a:xfrm>
          <a:prstGeom prst="rect">
            <a:avLst/>
          </a:prstGeom>
          <a:noFill/>
          <a:ln w="9360">
            <a:noFill/>
          </a:ln>
        </p:spPr>
        <p:txBody>
          <a:bodyPr>
            <a:noAutofit/>
          </a:bodyPr>
          <a:p>
            <a:pPr>
              <a:lnSpc>
                <a:spcPct val="100000"/>
              </a:lnSpc>
            </a:pPr>
            <a:fld id="{57A0F7EA-E72D-47CA-91E4-7F505308F599}" type="slidenum">
              <a:rPr b="0" lang="en-US" sz="1400" spc="-1" strike="noStrike">
                <a:solidFill>
                  <a:srgbClr val="000000"/>
                </a:solidFill>
                <a:latin typeface="Calibri"/>
                <a:ea typeface="ＭＳ Ｐゴシック"/>
              </a:rPr>
              <a:t>1</a:t>
            </a:fld>
            <a:endParaRPr b="0" lang="en-US" sz="1400" spc="-1" strike="noStrike">
              <a:latin typeface="Times New Roman"/>
            </a:endParaRPr>
          </a:p>
        </p:txBody>
      </p:sp>
      <p:sp>
        <p:nvSpPr>
          <p:cNvPr id="400" name="CustomShape 4"/>
          <p:cNvSpPr/>
          <p:nvPr/>
        </p:nvSpPr>
        <p:spPr>
          <a:xfrm>
            <a:off x="145080" y="4476600"/>
            <a:ext cx="7901640" cy="36468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Lucida Sans"/>
                <a:ea typeface="ＭＳ Ｐゴシック"/>
              </a:rPr>
              <a:t>Continuation count = Number of unique single word contexts for </a:t>
            </a:r>
            <a:r>
              <a:rPr b="0" lang="en-US" sz="1800" spc="-1" strike="noStrike">
                <a:solidFill>
                  <a:srgbClr val="000000"/>
                </a:solidFill>
                <a:latin typeface="Wingdings"/>
                <a:ea typeface="Wingdings"/>
              </a:rPr>
              <a:t></a:t>
            </a:r>
            <a:endParaRPr b="0" lang="en-US" sz="1800" spc="-1" strike="noStrike">
              <a:latin typeface="Arial"/>
            </a:endParaRPr>
          </a:p>
        </p:txBody>
      </p:sp>
      <p:pic>
        <p:nvPicPr>
          <p:cNvPr id="401" name="" descr=""/>
          <p:cNvPicPr/>
          <p:nvPr/>
        </p:nvPicPr>
        <p:blipFill>
          <a:blip r:embed="rId1"/>
          <a:stretch/>
        </p:blipFill>
        <p:spPr>
          <a:xfrm>
            <a:off x="-12600" y="1612800"/>
            <a:ext cx="8826480" cy="1003320"/>
          </a:xfrm>
          <a:prstGeom prst="rect">
            <a:avLst/>
          </a:prstGeom>
          <a:ln>
            <a:noFill/>
          </a:ln>
        </p:spPr>
      </p:pic>
      <p:pic>
        <p:nvPicPr>
          <p:cNvPr id="402" name="" descr=""/>
          <p:cNvPicPr/>
          <p:nvPr/>
        </p:nvPicPr>
        <p:blipFill>
          <a:blip r:embed="rId2"/>
          <a:stretch/>
        </p:blipFill>
        <p:spPr>
          <a:xfrm>
            <a:off x="1257480" y="2921040"/>
            <a:ext cx="6705720" cy="1168560"/>
          </a:xfrm>
          <a:prstGeom prst="rect">
            <a:avLst/>
          </a:prstGeom>
          <a:ln>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TextShape 1"/>
          <p:cNvSpPr txBox="1"/>
          <p:nvPr/>
        </p:nvSpPr>
        <p:spPr>
          <a:xfrm>
            <a:off x="4572000" y="819000"/>
            <a:ext cx="3890520" cy="1371240"/>
          </a:xfrm>
          <a:prstGeom prst="rect">
            <a:avLst/>
          </a:prstGeom>
          <a:noFill/>
          <a:ln>
            <a:noFill/>
          </a:ln>
        </p:spPr>
        <p:txBody>
          <a:bodyPr anchor="b">
            <a:noAutofit/>
          </a:bodyPr>
          <a:p>
            <a:pPr algn="ctr">
              <a:lnSpc>
                <a:spcPct val="100000"/>
              </a:lnSpc>
            </a:pPr>
            <a:r>
              <a:rPr b="1" lang="en-US" sz="4400" spc="-1" strike="noStrike">
                <a:solidFill>
                  <a:srgbClr val="000000"/>
                </a:solidFill>
                <a:latin typeface="Lucida Sans"/>
                <a:ea typeface="ＭＳ Ｐゴシック"/>
              </a:rPr>
              <a:t>Language Modeling</a:t>
            </a:r>
            <a:endParaRPr b="0" lang="en-US" sz="4400" spc="-1" strike="noStrike">
              <a:solidFill>
                <a:srgbClr val="000000"/>
              </a:solidFill>
              <a:latin typeface="Lucida Sans"/>
            </a:endParaRPr>
          </a:p>
        </p:txBody>
      </p:sp>
      <p:sp>
        <p:nvSpPr>
          <p:cNvPr id="404" name="TextShape 2"/>
          <p:cNvSpPr txBox="1"/>
          <p:nvPr/>
        </p:nvSpPr>
        <p:spPr>
          <a:xfrm>
            <a:off x="4114800" y="2876400"/>
            <a:ext cx="4876560" cy="1676160"/>
          </a:xfrm>
          <a:prstGeom prst="rect">
            <a:avLst/>
          </a:prstGeom>
          <a:noFill/>
          <a:ln>
            <a:noFill/>
          </a:ln>
        </p:spPr>
        <p:txBody>
          <a:bodyPr>
            <a:noAutofit/>
          </a:bodyPr>
          <a:p>
            <a:pPr algn="ctr">
              <a:lnSpc>
                <a:spcPct val="100000"/>
              </a:lnSpc>
              <a:spcBef>
                <a:spcPts val="901"/>
              </a:spcBef>
            </a:pPr>
            <a:r>
              <a:rPr b="0" lang="en-US" sz="3200" spc="-1" strike="noStrike">
                <a:solidFill>
                  <a:srgbClr val="800000"/>
                </a:solidFill>
                <a:latin typeface="Lucida Sans"/>
                <a:ea typeface="ＭＳ Ｐゴシック"/>
              </a:rPr>
              <a:t>Advanced: </a:t>
            </a:r>
            <a:endParaRPr b="0" lang="en-US" sz="3200" spc="-1" strike="noStrike">
              <a:latin typeface="Arial"/>
            </a:endParaRPr>
          </a:p>
          <a:p>
            <a:pPr algn="ctr">
              <a:lnSpc>
                <a:spcPct val="100000"/>
              </a:lnSpc>
              <a:spcBef>
                <a:spcPts val="901"/>
              </a:spcBef>
            </a:pPr>
            <a:r>
              <a:rPr b="0" lang="en-US" sz="3200" spc="-1" strike="noStrike">
                <a:solidFill>
                  <a:srgbClr val="800000"/>
                </a:solidFill>
                <a:latin typeface="Lucida Sans"/>
                <a:ea typeface="ＭＳ Ｐゴシック"/>
              </a:rPr>
              <a:t>Kneser-Ney Smoothing</a:t>
            </a:r>
            <a:endParaRPr b="0" lang="en-US" sz="32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1371600" y="28584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Markov Assumption</a:t>
            </a:r>
            <a:endParaRPr b="0" lang="en-US" sz="3200" spc="-1" strike="noStrike">
              <a:solidFill>
                <a:srgbClr val="000000"/>
              </a:solidFill>
              <a:latin typeface="Lucida Sans"/>
            </a:endParaRPr>
          </a:p>
        </p:txBody>
      </p:sp>
      <p:sp>
        <p:nvSpPr>
          <p:cNvPr id="156" name="TextShape 2"/>
          <p:cNvSpPr txBox="1"/>
          <p:nvPr/>
        </p:nvSpPr>
        <p:spPr>
          <a:xfrm>
            <a:off x="304920" y="1352520"/>
            <a:ext cx="8534160" cy="3333240"/>
          </a:xfrm>
          <a:prstGeom prst="rect">
            <a:avLst/>
          </a:prstGeom>
          <a:noFill/>
          <a:ln>
            <a:noFill/>
          </a:ln>
        </p:spPr>
        <p:txBody>
          <a:bodyPr>
            <a:noAutofit/>
          </a:bodyPr>
          <a:p>
            <a:pPr marL="343080" indent="-342720">
              <a:lnSpc>
                <a:spcPct val="100000"/>
              </a:lnSpc>
              <a:spcBef>
                <a:spcPts val="720"/>
              </a:spcBef>
              <a:buClr>
                <a:srgbClr val="cc0000"/>
              </a:buClr>
              <a:buFont typeface="Times"/>
              <a:buChar char="•"/>
            </a:pPr>
            <a:r>
              <a:rPr b="0" lang="en-US" sz="3600" spc="-1" strike="noStrike">
                <a:solidFill>
                  <a:srgbClr val="000000"/>
                </a:solidFill>
                <a:latin typeface="Calibri"/>
                <a:ea typeface="ＭＳ Ｐゴシック"/>
              </a:rPr>
              <a:t>Simplifying assumption:</a:t>
            </a:r>
            <a:endParaRPr b="0" lang="en-US" sz="3600" spc="-1" strike="noStrike">
              <a:solidFill>
                <a:srgbClr val="000000"/>
              </a:solidFill>
              <a:latin typeface="Calibri"/>
            </a:endParaRPr>
          </a:p>
          <a:p>
            <a:pPr marL="457200">
              <a:lnSpc>
                <a:spcPct val="100000"/>
              </a:lnSpc>
              <a:spcBef>
                <a:spcPts val="720"/>
              </a:spcBef>
            </a:pPr>
            <a:endParaRPr b="0" lang="en-US" sz="3600" spc="-1" strike="noStrike">
              <a:solidFill>
                <a:srgbClr val="000000"/>
              </a:solidFill>
              <a:latin typeface="Calibri"/>
            </a:endParaRPr>
          </a:p>
          <a:p>
            <a:pPr marL="457200">
              <a:lnSpc>
                <a:spcPct val="100000"/>
              </a:lnSpc>
              <a:spcBef>
                <a:spcPts val="641"/>
              </a:spcBef>
            </a:pPr>
            <a:endParaRPr b="0" lang="en-US" sz="3600" spc="-1" strike="noStrike">
              <a:solidFill>
                <a:srgbClr val="000000"/>
              </a:solidFill>
              <a:latin typeface="Calibri"/>
            </a:endParaRPr>
          </a:p>
          <a:p>
            <a:pPr marL="343080" indent="-342720">
              <a:lnSpc>
                <a:spcPct val="100000"/>
              </a:lnSpc>
              <a:spcBef>
                <a:spcPts val="720"/>
              </a:spcBef>
              <a:buClr>
                <a:srgbClr val="cc0000"/>
              </a:buClr>
              <a:buFont typeface="Times"/>
              <a:buChar char="•"/>
            </a:pPr>
            <a:r>
              <a:rPr b="0" lang="en-US" sz="3600" spc="-1" strike="noStrike">
                <a:solidFill>
                  <a:srgbClr val="000000"/>
                </a:solidFill>
                <a:latin typeface="Calibri"/>
                <a:ea typeface="ＭＳ Ｐゴシック"/>
              </a:rPr>
              <a:t>Or maybe</a:t>
            </a:r>
            <a:endParaRPr b="0" lang="en-US" sz="3600" spc="-1" strike="noStrike">
              <a:solidFill>
                <a:srgbClr val="000000"/>
              </a:solidFill>
              <a:latin typeface="Calibri"/>
            </a:endParaRPr>
          </a:p>
          <a:p>
            <a:pPr>
              <a:lnSpc>
                <a:spcPct val="100000"/>
              </a:lnSpc>
              <a:spcBef>
                <a:spcPts val="479"/>
              </a:spcBef>
            </a:pPr>
            <a:endParaRPr b="0" lang="en-US" sz="3600" spc="-1" strike="noStrike">
              <a:solidFill>
                <a:srgbClr val="000000"/>
              </a:solidFill>
              <a:latin typeface="Calibri"/>
            </a:endParaRPr>
          </a:p>
          <a:p>
            <a:pPr marL="343080" indent="-342720">
              <a:lnSpc>
                <a:spcPct val="100000"/>
              </a:lnSpc>
              <a:spcBef>
                <a:spcPts val="479"/>
              </a:spcBef>
            </a:pPr>
            <a:endParaRPr b="0" lang="en-US" sz="3600" spc="-1" strike="noStrike">
              <a:solidFill>
                <a:srgbClr val="000000"/>
              </a:solidFill>
              <a:latin typeface="Calibri"/>
            </a:endParaRPr>
          </a:p>
        </p:txBody>
      </p:sp>
      <p:pic>
        <p:nvPicPr>
          <p:cNvPr id="157" name="Picture 1" descr="225px-AAMarkov.jpg"/>
          <p:cNvPicPr/>
          <p:nvPr/>
        </p:nvPicPr>
        <p:blipFill>
          <a:blip r:embed="rId1"/>
          <a:stretch/>
        </p:blipFill>
        <p:spPr>
          <a:xfrm>
            <a:off x="7086600" y="133200"/>
            <a:ext cx="1474560" cy="1920600"/>
          </a:xfrm>
          <a:prstGeom prst="rect">
            <a:avLst/>
          </a:prstGeom>
          <a:ln>
            <a:noFill/>
          </a:ln>
        </p:spPr>
      </p:pic>
      <p:sp>
        <p:nvSpPr>
          <p:cNvPr id="158" name="CustomShape 3"/>
          <p:cNvSpPr/>
          <p:nvPr/>
        </p:nvSpPr>
        <p:spPr>
          <a:xfrm>
            <a:off x="7071480" y="1928520"/>
            <a:ext cx="1636560" cy="333720"/>
          </a:xfrm>
          <a:prstGeom prst="rect">
            <a:avLst/>
          </a:prstGeom>
          <a:noFill/>
          <a:ln>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Calibri"/>
                <a:ea typeface="ＭＳ Ｐゴシック"/>
              </a:rPr>
              <a:t>Andrei Markov</a:t>
            </a:r>
            <a:endParaRPr b="0" lang="en-US" sz="1600" spc="-1" strike="noStrike">
              <a:latin typeface="Arial"/>
            </a:endParaRPr>
          </a:p>
        </p:txBody>
      </p:sp>
      <p:pic>
        <p:nvPicPr>
          <p:cNvPr id="159" name="" descr=""/>
          <p:cNvPicPr/>
          <p:nvPr/>
        </p:nvPicPr>
        <p:blipFill>
          <a:blip r:embed="rId2"/>
          <a:stretch/>
        </p:blipFill>
        <p:spPr>
          <a:xfrm>
            <a:off x="457200" y="2463840"/>
            <a:ext cx="7696080" cy="1003320"/>
          </a:xfrm>
          <a:prstGeom prst="rect">
            <a:avLst/>
          </a:prstGeom>
          <a:ln>
            <a:noFill/>
          </a:ln>
        </p:spPr>
      </p:pic>
      <p:pic>
        <p:nvPicPr>
          <p:cNvPr id="160" name="" descr=""/>
          <p:cNvPicPr/>
          <p:nvPr/>
        </p:nvPicPr>
        <p:blipFill>
          <a:blip r:embed="rId3"/>
          <a:stretch/>
        </p:blipFill>
        <p:spPr>
          <a:xfrm>
            <a:off x="228600" y="4178160"/>
            <a:ext cx="8915400" cy="952560"/>
          </a:xfrm>
          <a:prstGeom prst="rect">
            <a:avLst/>
          </a:prstGeom>
          <a:ln>
            <a:noFill/>
          </a:ln>
        </p:spPr>
      </p:pic>
    </p:spTree>
  </p:cSld>
  <mc:AlternateContent>
    <mc:Choice Requires="p14">
      <p:transition spd="slow" p14:dur="2000"/>
    </mc:Choice>
    <mc:Fallback>
      <p:transition spd="slow"/>
    </mc:Fallback>
  </mc:AlternateContent>
  <p:timing>
    <p:tnLst>
      <p:par>
        <p:cTn id="111" dur="indefinite" restart="never" nodeType="tmRoot">
          <p:childTnLst>
            <p:seq>
              <p:cTn id="112" dur="indefinite" nodeType="mainSeq">
                <p:childTnLst>
                  <p:par>
                    <p:cTn id="113" fill="hold">
                      <p:stCondLst>
                        <p:cond delay="0"/>
                      </p:stCondLst>
                      <p:childTnLst>
                        <p:par>
                          <p:cTn id="114" fill="hold">
                            <p:stCondLst>
                              <p:cond delay="0"/>
                            </p:stCondLst>
                            <p:childTnLst>
                              <p:par>
                                <p:cTn id="115" nodeType="withEffect" fill="hold" presetClass="entr" presetID="1">
                                  <p:stCondLst>
                                    <p:cond delay="0"/>
                                  </p:stCondLst>
                                  <p:childTnLst>
                                    <p:set>
                                      <p:cBhvr>
                                        <p:cTn id="116"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156">
                                            <p:txEl>
                                              <p:pRg st="3" end="3"/>
                                            </p:txEl>
                                          </p:spTgt>
                                        </p:tgtEl>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tgtEl>
                                          <p:spTgt spid="-1"/>
                                        </p:tgtEl>
                                        <p:attrNameLst>
                                          <p:attrName>style.visibility</p:attrName>
                                        </p:attrNameLst>
                                      </p:cBhvr>
                                      <p:to>
                                        <p:strVal val="visible"/>
                                      </p:to>
                                    </p:set>
                                  </p:childTnLst>
                                </p:cTn>
                              </p:par>
                              <p:par>
                                <p:cTn id="123" nodeType="withEffect" fill="hold" presetClass="entr" presetID="1">
                                  <p:stCondLst>
                                    <p:cond delay="0"/>
                                  </p:stCondLst>
                                  <p:childTnLst>
                                    <p:set>
                                      <p:cBhvr>
                                        <p:cTn id="124" dur="1" fill="hold">
                                          <p:stCondLst>
                                            <p:cond delay="0"/>
                                          </p:stCondLst>
                                        </p:cTn>
                                        <p:tgtEl>
                                          <p:spTgt spid="-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1371600" y="285840"/>
            <a:ext cx="7467120" cy="742680"/>
          </a:xfrm>
          <a:prstGeom prst="rect">
            <a:avLst/>
          </a:prstGeom>
          <a:noFill/>
          <a:ln>
            <a:noFill/>
          </a:ln>
        </p:spPr>
        <p:txBody>
          <a:bodyPr anchor="b">
            <a:noAutofit/>
          </a:bodyPr>
          <a:p>
            <a:pPr>
              <a:lnSpc>
                <a:spcPct val="100000"/>
              </a:lnSpc>
            </a:pPr>
            <a:r>
              <a:rPr b="1" lang="en-US" sz="3200" spc="-1" strike="noStrike">
                <a:solidFill>
                  <a:srgbClr val="000000"/>
                </a:solidFill>
                <a:latin typeface="Calibri"/>
                <a:ea typeface="ＭＳ Ｐゴシック"/>
              </a:rPr>
              <a:t>Markov Assumption</a:t>
            </a:r>
            <a:endParaRPr b="0" lang="en-US" sz="3200" spc="-1" strike="noStrike">
              <a:solidFill>
                <a:srgbClr val="000000"/>
              </a:solidFill>
              <a:latin typeface="Lucida Sans"/>
            </a:endParaRPr>
          </a:p>
        </p:txBody>
      </p:sp>
      <p:sp>
        <p:nvSpPr>
          <p:cNvPr id="162" name="TextShape 2"/>
          <p:cNvSpPr txBox="1"/>
          <p:nvPr/>
        </p:nvSpPr>
        <p:spPr>
          <a:xfrm>
            <a:off x="304920" y="1352520"/>
            <a:ext cx="8534160" cy="3333240"/>
          </a:xfrm>
          <a:prstGeom prst="rect">
            <a:avLst/>
          </a:prstGeom>
          <a:noFill/>
          <a:ln>
            <a:noFill/>
          </a:ln>
        </p:spPr>
        <p:txBody>
          <a:bodyPr>
            <a:noAutofit/>
          </a:bodyPr>
          <a:p>
            <a:pPr>
              <a:lnSpc>
                <a:spcPct val="100000"/>
              </a:lnSpc>
              <a:spcBef>
                <a:spcPts val="720"/>
              </a:spcBef>
            </a:pPr>
            <a:endParaRPr b="0" lang="en-US" sz="2400" spc="-1" strike="noStrike">
              <a:solidFill>
                <a:srgbClr val="000000"/>
              </a:solidFill>
              <a:latin typeface="Calibri"/>
            </a:endParaRPr>
          </a:p>
          <a:p>
            <a:pPr>
              <a:lnSpc>
                <a:spcPct val="100000"/>
              </a:lnSpc>
              <a:spcBef>
                <a:spcPts val="641"/>
              </a:spcBef>
            </a:pPr>
            <a:endParaRPr b="0" lang="en-US" sz="2400" spc="-1" strike="noStrike">
              <a:solidFill>
                <a:srgbClr val="000000"/>
              </a:solidFill>
              <a:latin typeface="Calibri"/>
            </a:endParaRPr>
          </a:p>
          <a:p>
            <a:pPr marL="343080" indent="-342720">
              <a:lnSpc>
                <a:spcPct val="100000"/>
              </a:lnSpc>
              <a:spcBef>
                <a:spcPts val="641"/>
              </a:spcBef>
              <a:buClr>
                <a:srgbClr val="cc0000"/>
              </a:buClr>
              <a:buFont typeface="Times"/>
              <a:buChar char="•"/>
            </a:pPr>
            <a:r>
              <a:rPr b="0" lang="en-US" sz="3200" spc="-1" strike="noStrike">
                <a:solidFill>
                  <a:srgbClr val="000000"/>
                </a:solidFill>
                <a:latin typeface="Calibri"/>
                <a:ea typeface="ＭＳ Ｐゴシック"/>
              </a:rPr>
              <a:t>In other words, we approximate each component in the product</a:t>
            </a:r>
            <a:endParaRPr b="0" lang="en-US" sz="3200" spc="-1" strike="noStrike">
              <a:solidFill>
                <a:srgbClr val="000000"/>
              </a:solidFill>
              <a:latin typeface="Calibri"/>
            </a:endParaRPr>
          </a:p>
          <a:p>
            <a:pPr>
              <a:lnSpc>
                <a:spcPct val="100000"/>
              </a:lnSpc>
              <a:spcBef>
                <a:spcPts val="720"/>
              </a:spcBef>
            </a:pPr>
            <a:endParaRPr b="0" lang="en-US" sz="3200" spc="-1" strike="noStrike">
              <a:solidFill>
                <a:srgbClr val="000000"/>
              </a:solidFill>
              <a:latin typeface="Calibri"/>
            </a:endParaRPr>
          </a:p>
          <a:p>
            <a:endParaRPr b="0" lang="en-US" sz="3200" spc="-1" strike="noStrike">
              <a:solidFill>
                <a:srgbClr val="000000"/>
              </a:solidFill>
              <a:latin typeface="Calibri"/>
            </a:endParaRPr>
          </a:p>
          <a:p>
            <a:pPr>
              <a:lnSpc>
                <a:spcPct val="100000"/>
              </a:lnSpc>
              <a:spcBef>
                <a:spcPts val="479"/>
              </a:spcBef>
            </a:pPr>
            <a:endParaRPr b="0" lang="en-US" sz="3200" spc="-1" strike="noStrike">
              <a:solidFill>
                <a:srgbClr val="000000"/>
              </a:solidFill>
              <a:latin typeface="Calibri"/>
            </a:endParaRPr>
          </a:p>
          <a:p>
            <a:pPr marL="343080" indent="-342720">
              <a:lnSpc>
                <a:spcPct val="100000"/>
              </a:lnSpc>
              <a:spcBef>
                <a:spcPts val="479"/>
              </a:spcBef>
            </a:pPr>
            <a:endParaRPr b="0" lang="en-US" sz="3200" spc="-1" strike="noStrike">
              <a:solidFill>
                <a:srgbClr val="000000"/>
              </a:solidFill>
              <a:latin typeface="Calibri"/>
            </a:endParaRPr>
          </a:p>
        </p:txBody>
      </p:sp>
      <p:pic>
        <p:nvPicPr>
          <p:cNvPr id="163" name="" descr=""/>
          <p:cNvPicPr/>
          <p:nvPr/>
        </p:nvPicPr>
        <p:blipFill>
          <a:blip r:embed="rId1"/>
          <a:stretch/>
        </p:blipFill>
        <p:spPr>
          <a:xfrm>
            <a:off x="838080" y="1422360"/>
            <a:ext cx="7099200" cy="1079640"/>
          </a:xfrm>
          <a:prstGeom prst="rect">
            <a:avLst/>
          </a:prstGeom>
          <a:ln>
            <a:noFill/>
          </a:ln>
        </p:spPr>
      </p:pic>
      <p:pic>
        <p:nvPicPr>
          <p:cNvPr id="164" name="" descr=""/>
          <p:cNvPicPr/>
          <p:nvPr/>
        </p:nvPicPr>
        <p:blipFill>
          <a:blip r:embed="rId2"/>
          <a:stretch/>
        </p:blipFill>
        <p:spPr>
          <a:xfrm>
            <a:off x="533520" y="3784680"/>
            <a:ext cx="8597880" cy="6224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605435"/>
      </a:dk2>
      <a:lt2>
        <a:srgbClr val="e7d19a"/>
      </a:lt2>
      <a:accent1>
        <a:srgbClr val="a4001d"/>
      </a:accent1>
      <a:accent2>
        <a:srgbClr val="2584bb"/>
      </a:accent2>
      <a:accent3>
        <a:srgbClr val="bb57be"/>
      </a:accent3>
      <a:accent4>
        <a:srgbClr val="78ac35"/>
      </a:accent4>
      <a:accent5>
        <a:srgbClr val="35aca2"/>
      </a:accent5>
      <a:accent6>
        <a:srgbClr val="ff8700"/>
      </a:accent6>
      <a:hlink>
        <a:srgbClr val="ef8e1c"/>
      </a:hlink>
      <a:folHlink>
        <a:srgbClr val="fec60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NLP-jurafsky.potx</Template>
  <TotalTime>11367</TotalTime>
  <Application>LibreOffice/6.3.2.2$Linux_X86_64 LibreOffice_project/30$Build-2</Application>
  <Words>2768</Words>
  <Paragraphs>660</Paragraphs>
  <Company>Stanford University</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2010-04-19T15:31:24Z</dcterms:created>
  <dc:creator>Christopher Manning</dc:creator>
  <dc:description/>
  <dc:language>en-US</dc:language>
  <cp:lastModifiedBy>Motaz Saad</cp:lastModifiedBy>
  <cp:lastPrinted>2009-04-20T16:46:08Z</cp:lastPrinted>
  <dcterms:modified xsi:type="dcterms:W3CDTF">2019-10-31T08:25:42Z</dcterms:modified>
  <cp:revision>194</cp:revision>
  <dc:subject/>
  <dc:title>Information Extraction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15.0030</vt:lpwstr>
  </property>
  <property fmtid="{D5CDD505-2E9C-101B-9397-08002B2CF9AE}" pid="3" name="Company">
    <vt:lpwstr>Stanford University</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64</vt:i4>
  </property>
  <property fmtid="{D5CDD505-2E9C-101B-9397-08002B2CF9AE}" pid="9" name="PresentationFormat">
    <vt:lpwstr>On-screen Show (16:9)</vt:lpwstr>
  </property>
  <property fmtid="{D5CDD505-2E9C-101B-9397-08002B2CF9AE}" pid="10" name="ScaleCrop">
    <vt:bool>0</vt:bool>
  </property>
  <property fmtid="{D5CDD505-2E9C-101B-9397-08002B2CF9AE}" pid="11" name="ShareDoc">
    <vt:bool>0</vt:bool>
  </property>
  <property fmtid="{D5CDD505-2E9C-101B-9397-08002B2CF9AE}" pid="12" name="Slides">
    <vt:i4>76</vt:i4>
  </property>
</Properties>
</file>